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447" r:id="rId2"/>
    <p:sldId id="290" r:id="rId3"/>
    <p:sldId id="450" r:id="rId4"/>
    <p:sldId id="448" r:id="rId5"/>
    <p:sldId id="449" r:id="rId6"/>
    <p:sldId id="303" r:id="rId7"/>
    <p:sldId id="358" r:id="rId8"/>
    <p:sldId id="456" r:id="rId9"/>
    <p:sldId id="452" r:id="rId10"/>
    <p:sldId id="374" r:id="rId11"/>
    <p:sldId id="377" r:id="rId12"/>
    <p:sldId id="378" r:id="rId13"/>
    <p:sldId id="379" r:id="rId14"/>
    <p:sldId id="308" r:id="rId15"/>
    <p:sldId id="453" r:id="rId16"/>
    <p:sldId id="408" r:id="rId17"/>
    <p:sldId id="455" r:id="rId18"/>
    <p:sldId id="463" r:id="rId19"/>
    <p:sldId id="457" r:id="rId20"/>
    <p:sldId id="458" r:id="rId21"/>
    <p:sldId id="459" r:id="rId22"/>
    <p:sldId id="460" r:id="rId23"/>
    <p:sldId id="462" r:id="rId24"/>
    <p:sldId id="352" r:id="rId2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40" autoAdjust="0"/>
    <p:restoredTop sz="94660"/>
  </p:normalViewPr>
  <p:slideViewPr>
    <p:cSldViewPr>
      <p:cViewPr varScale="1">
        <p:scale>
          <a:sx n="57" d="100"/>
          <a:sy n="57" d="100"/>
        </p:scale>
        <p:origin x="1267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9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49454-5E04-409D-B528-656AD3BFACF3}" type="datetimeFigureOut">
              <a:rPr lang="nl-NL" smtClean="0"/>
              <a:pPr/>
              <a:t>23-9-2025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3CA44-CBA4-4D00-8535-1279C73E86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08C32D-CFCC-4604-A717-A542A2A5A920}" type="slidenum">
              <a:rPr lang="nl-NL"/>
              <a:pPr/>
              <a:t>2</a:t>
            </a:fld>
            <a:endParaRPr lang="nl-NL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2D2785-4BEF-44C2-B104-F8042F9675C4}" type="slidenum">
              <a:rPr lang="nl-NL" altLang="nl-NL" smtClean="0"/>
              <a:pPr/>
              <a:t>4</a:t>
            </a:fld>
            <a:endParaRPr lang="nl-NL" altLang="nl-NL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08C32D-CFCC-4604-A717-A542A2A5A920}" type="slidenum">
              <a:rPr lang="nl-NL"/>
              <a:pPr/>
              <a:t>5</a:t>
            </a:fld>
            <a:endParaRPr lang="nl-NL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9841A3-49D8-43DC-A04B-4ED0EA13CD5F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5338"/>
            <a:ext cx="4273550" cy="3205162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38" y="4359275"/>
            <a:ext cx="5037137" cy="4003675"/>
          </a:xfrm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7B5F6-B365-4069-843E-6ECC90A684B0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2D2785-4BEF-44C2-B104-F8042F9675C4}" type="slidenum">
              <a:rPr lang="nl-NL" altLang="nl-NL" smtClean="0"/>
              <a:pPr/>
              <a:t>12</a:t>
            </a:fld>
            <a:endParaRPr lang="nl-NL" altLang="nl-NL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NL" dirty="0" err="1"/>
              <a:t>Birds</a:t>
            </a:r>
            <a:r>
              <a:rPr lang="nl-NL" altLang="nl-NL" dirty="0"/>
              <a:t> </a:t>
            </a:r>
            <a:r>
              <a:rPr lang="nl-NL" altLang="nl-NL" dirty="0" err="1"/>
              <a:t>according</a:t>
            </a:r>
            <a:r>
              <a:rPr lang="nl-NL" altLang="nl-NL" dirty="0"/>
              <a:t> to  </a:t>
            </a:r>
            <a:r>
              <a:rPr lang="nl-NL" altLang="nl-NL" dirty="0" err="1"/>
              <a:t>three</a:t>
            </a:r>
            <a:r>
              <a:rPr lang="nl-NL" altLang="nl-NL" dirty="0"/>
              <a:t> feeding </a:t>
            </a:r>
            <a:r>
              <a:rPr lang="nl-NL" altLang="nl-NL" dirty="0" err="1"/>
              <a:t>guilds</a:t>
            </a:r>
            <a:r>
              <a:rPr lang="nl-NL" altLang="nl-NL" dirty="0"/>
              <a:t> (1980s)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7B26D90-B92C-4A8F-97D3-8F1E10585CCA}" type="slidenum">
              <a:rPr lang="nl-NL" altLang="nl-NL" smtClean="0"/>
              <a:pPr/>
              <a:t>13</a:t>
            </a:fld>
            <a:endParaRPr lang="nl-NL" altLang="nl-NL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NL" dirty="0" err="1"/>
              <a:t>Birds</a:t>
            </a:r>
            <a:r>
              <a:rPr lang="nl-NL" altLang="nl-NL" dirty="0"/>
              <a:t> </a:t>
            </a:r>
            <a:r>
              <a:rPr lang="nl-NL" altLang="nl-NL" dirty="0" err="1"/>
              <a:t>according</a:t>
            </a:r>
            <a:r>
              <a:rPr lang="nl-NL" altLang="nl-NL" dirty="0"/>
              <a:t> to feeding </a:t>
            </a:r>
            <a:r>
              <a:rPr lang="nl-NL" altLang="nl-NL" dirty="0" err="1"/>
              <a:t>guilds</a:t>
            </a:r>
            <a:r>
              <a:rPr lang="nl-NL" altLang="nl-NL" dirty="0"/>
              <a:t> in 2000s (</a:t>
            </a:r>
            <a:r>
              <a:rPr lang="nl-NL" altLang="nl-NL" dirty="0" err="1"/>
              <a:t>size</a:t>
            </a:r>
            <a:r>
              <a:rPr lang="nl-NL" altLang="nl-NL" dirty="0"/>
              <a:t> of picture </a:t>
            </a:r>
            <a:r>
              <a:rPr lang="nl-NL" altLang="nl-NL" dirty="0" err="1"/>
              <a:t>illustrates</a:t>
            </a:r>
            <a:r>
              <a:rPr lang="nl-NL" altLang="nl-NL" dirty="0"/>
              <a:t> </a:t>
            </a:r>
            <a:r>
              <a:rPr lang="nl-NL" altLang="nl-NL" dirty="0" err="1"/>
              <a:t>decline</a:t>
            </a:r>
            <a:r>
              <a:rPr lang="nl-NL" altLang="nl-NL" dirty="0"/>
              <a:t>), </a:t>
            </a:r>
            <a:r>
              <a:rPr lang="nl-NL" altLang="nl-NL" dirty="0" err="1"/>
              <a:t>only</a:t>
            </a:r>
            <a:r>
              <a:rPr lang="nl-NL" altLang="nl-NL" dirty="0"/>
              <a:t> in plant </a:t>
            </a:r>
            <a:r>
              <a:rPr lang="nl-NL" altLang="nl-NL" dirty="0" err="1"/>
              <a:t>eaters</a:t>
            </a:r>
            <a:r>
              <a:rPr lang="nl-NL" altLang="nl-NL" dirty="0"/>
              <a:t> </a:t>
            </a:r>
            <a:r>
              <a:rPr lang="nl-NL" altLang="nl-NL" dirty="0" err="1"/>
              <a:t>increase</a:t>
            </a:r>
            <a:r>
              <a:rPr lang="nl-NL" altLang="nl-NL" dirty="0"/>
              <a:t>!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12F746-F684-4854-83A9-F792A3D00D84}" type="slidenum">
              <a:rPr lang="nl-NL" altLang="nl-NL" smtClean="0"/>
              <a:pPr/>
              <a:t>15</a:t>
            </a:fld>
            <a:endParaRPr lang="nl-NL" altLang="nl-NL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alt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FFA31-817E-490D-B9E8-235F8D096BC3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574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25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44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0102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646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68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011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3080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46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451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91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9-9-2025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17D07-B448-4E2A-A2C2-18D84BEFB2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636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3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12" Type="http://schemas.openxmlformats.org/officeDocument/2006/relationships/image" Target="../media/image8.jpeg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jpe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jpeg"/><Relationship Id="rId5" Type="http://schemas.openxmlformats.org/officeDocument/2006/relationships/image" Target="../media/image28.jpeg"/><Relationship Id="rId15" Type="http://schemas.openxmlformats.org/officeDocument/2006/relationships/image" Target="../media/image18.jpeg"/><Relationship Id="rId10" Type="http://schemas.openxmlformats.org/officeDocument/2006/relationships/image" Target="../media/image17.jpeg"/><Relationship Id="rId19" Type="http://schemas.openxmlformats.org/officeDocument/2006/relationships/image" Target="../media/image14.jpeg"/><Relationship Id="rId4" Type="http://schemas.openxmlformats.org/officeDocument/2006/relationships/image" Target="../media/image27.jpeg"/><Relationship Id="rId9" Type="http://schemas.openxmlformats.org/officeDocument/2006/relationships/image" Target="../media/image6.jpeg"/><Relationship Id="rId1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7.jpe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1.jpeg"/><Relationship Id="rId10" Type="http://schemas.openxmlformats.org/officeDocument/2006/relationships/image" Target="../media/image37.jpeg"/><Relationship Id="rId19" Type="http://schemas.openxmlformats.org/officeDocument/2006/relationships/image" Target="../media/image45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url=https://nl.pinterest.com/pin/300544975103105393/&amp;psig=AOvVaw2sKJ-7fv_ydK0eviYG2C3u&amp;ust=1611852468570000&amp;source=images&amp;cd=vfe&amp;ved=0CAIQjRxqFwoTCMj_mcnIvO4CFQAAAAAdAAAAABAD" TargetMode="External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nl/url?sa=i&amp;url=https://geografie.nl/artikel/100-jaar-zuiderzeewerken-spiegel-van-een-veranderend-nederland&amp;psig=AOvVaw2sKJ-7fv_ydK0eviYG2C3u&amp;ust=1611852468570000&amp;source=images&amp;cd=vfe&amp;ved=0CAIQjRxqFwoTCMj_mcnIvO4CFQAAAAAdAAAAABAU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12" y="0"/>
            <a:ext cx="104410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30382EB-EC1E-CFCF-F298-4708FBA0D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564904"/>
            <a:ext cx="7632848" cy="1878542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VOGELATLAS IJSSELMEER 1925-2025</a:t>
            </a:r>
            <a:br>
              <a:rPr lang="nl-NL" b="1" dirty="0"/>
            </a:br>
            <a:br>
              <a:rPr lang="nl-NL" b="1" dirty="0"/>
            </a:br>
            <a:r>
              <a:rPr lang="nl-NL" sz="2700" i="1" dirty="0">
                <a:solidFill>
                  <a:schemeClr val="bg1"/>
                </a:solidFill>
              </a:rPr>
              <a:t>Een eeuw IJsselmeergebied in ecologisch perspectief</a:t>
            </a:r>
            <a:endParaRPr lang="nl-NL" sz="2700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468560" y="5301208"/>
            <a:ext cx="44999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Mennobart van Eerden</a:t>
            </a:r>
          </a:p>
          <a:p>
            <a:r>
              <a:rPr lang="nl-NL" sz="1400" dirty="0">
                <a:solidFill>
                  <a:schemeClr val="bg1"/>
                </a:solidFill>
              </a:rPr>
              <a:t>Stef van Rijn</a:t>
            </a:r>
          </a:p>
          <a:p>
            <a:r>
              <a:rPr lang="nl-NL" sz="1400" dirty="0">
                <a:solidFill>
                  <a:schemeClr val="bg1"/>
                </a:solidFill>
              </a:rPr>
              <a:t>Mervyn Roos</a:t>
            </a:r>
          </a:p>
          <a:p>
            <a:r>
              <a:rPr lang="nl-NL" sz="1400" dirty="0">
                <a:solidFill>
                  <a:schemeClr val="bg1"/>
                </a:solidFill>
              </a:rPr>
              <a:t>m.m.v. Joep de Leeuw, Ruurd Noordhuis,</a:t>
            </a:r>
          </a:p>
          <a:p>
            <a:r>
              <a:rPr lang="nl-NL" sz="1400" dirty="0">
                <a:solidFill>
                  <a:schemeClr val="bg1"/>
                </a:solidFill>
              </a:rPr>
              <a:t>Flos Fleischer, Marjolein Munsterman</a:t>
            </a:r>
          </a:p>
        </p:txBody>
      </p:sp>
    </p:spTree>
    <p:extLst>
      <p:ext uri="{BB962C8B-B14F-4D97-AF65-F5344CB8AC3E}">
        <p14:creationId xmlns:p14="http://schemas.microsoft.com/office/powerpoint/2010/main" val="2413599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nl-N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Meetnet 1979-heden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95536" y="1556792"/>
            <a:ext cx="8424936" cy="495520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 Maandelijkse telling IJsselmeer, Markermeer en </a:t>
            </a:r>
            <a:r>
              <a:rPr lang="nl-NL" sz="2800" dirty="0" err="1">
                <a:solidFill>
                  <a:schemeClr val="bg1"/>
                </a:solidFill>
              </a:rPr>
              <a:t>IJmeer</a:t>
            </a:r>
            <a:endParaRPr lang="nl-NL" sz="2800" dirty="0">
              <a:solidFill>
                <a:schemeClr val="bg1"/>
              </a:solidFill>
            </a:endParaRPr>
          </a:p>
          <a:p>
            <a:pPr>
              <a:buClr>
                <a:schemeClr val="bg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 Sinds november 1979 continu en zelfde methode</a:t>
            </a:r>
          </a:p>
          <a:p>
            <a:pPr>
              <a:buClr>
                <a:schemeClr val="bg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 6 à 8 uur vliegen per telling, </a:t>
            </a:r>
            <a:r>
              <a:rPr lang="nl-NL" sz="2800" dirty="0" err="1">
                <a:solidFill>
                  <a:schemeClr val="bg1"/>
                </a:solidFill>
              </a:rPr>
              <a:t>Cessna</a:t>
            </a:r>
            <a:r>
              <a:rPr lang="nl-NL" sz="2800" dirty="0">
                <a:solidFill>
                  <a:schemeClr val="bg1"/>
                </a:solidFill>
              </a:rPr>
              <a:t> 172</a:t>
            </a:r>
          </a:p>
          <a:p>
            <a:pPr>
              <a:buClr>
                <a:schemeClr val="bg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 500 ft, 70-80 </a:t>
            </a:r>
            <a:r>
              <a:rPr lang="nl-NL" sz="2800" dirty="0" err="1">
                <a:solidFill>
                  <a:schemeClr val="bg1"/>
                </a:solidFill>
              </a:rPr>
              <a:t>kts</a:t>
            </a:r>
            <a:r>
              <a:rPr lang="nl-NL" sz="2800" dirty="0">
                <a:solidFill>
                  <a:schemeClr val="bg1"/>
                </a:solidFill>
              </a:rPr>
              <a:t> vanaf Lelystad</a:t>
            </a:r>
          </a:p>
          <a:p>
            <a:pPr>
              <a:buClr>
                <a:schemeClr val="bg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 2 waarnemers, 1 piloot</a:t>
            </a:r>
          </a:p>
          <a:p>
            <a:pPr>
              <a:buClr>
                <a:schemeClr val="bg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 Eenden, ganzen, zwanen, futen, lepelaars, reigers, aalscholvers, meeuwen, sterns en steltlopers op </a:t>
            </a:r>
            <a:r>
              <a:rPr lang="nl-NL" sz="2800" dirty="0" err="1">
                <a:solidFill>
                  <a:schemeClr val="bg1"/>
                </a:solidFill>
              </a:rPr>
              <a:t>soortsniveau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pic>
        <p:nvPicPr>
          <p:cNvPr id="1026" name="Picture 2" descr="vliegtrajectkaart _ Markermeer"/>
          <p:cNvPicPr>
            <a:picLocks noChangeAspect="1" noChangeArrowheads="1"/>
          </p:cNvPicPr>
          <p:nvPr/>
        </p:nvPicPr>
        <p:blipFill>
          <a:blip r:embed="rId2" cstate="print"/>
          <a:srcRect t="9242" b="7574"/>
          <a:stretch>
            <a:fillRect/>
          </a:stretch>
        </p:blipFill>
        <p:spPr bwMode="auto">
          <a:xfrm>
            <a:off x="4329041" y="1234043"/>
            <a:ext cx="478155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Wat hebben we gezien?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pic>
        <p:nvPicPr>
          <p:cNvPr id="5" name="Picture 2" descr="Mennobart van Eerde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611" y="1600200"/>
            <a:ext cx="681877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datum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altLang="nl-NL"/>
              <a:t>9-9-2025</a:t>
            </a:r>
          </a:p>
        </p:txBody>
      </p:sp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>
              <a:latin typeface="Arial" charset="0"/>
            </a:endParaRPr>
          </a:p>
        </p:txBody>
      </p:sp>
      <p:pic>
        <p:nvPicPr>
          <p:cNvPr id="23559" name="Picture 4" descr="spie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341438"/>
            <a:ext cx="32400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5" descr="zebramuss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125538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6" descr="cha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3"/>
          <a:stretch>
            <a:fillRect/>
          </a:stretch>
        </p:blipFill>
        <p:spPr bwMode="auto">
          <a:xfrm>
            <a:off x="611188" y="1060450"/>
            <a:ext cx="137001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7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8" t="38667" r="37718" b="20517"/>
          <a:stretch>
            <a:fillRect/>
          </a:stretch>
        </p:blipFill>
        <p:spPr bwMode="auto">
          <a:xfrm>
            <a:off x="2987675" y="2636838"/>
            <a:ext cx="10795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3" name="Picture 8" descr="Nonnetje_00028974t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9479" r="16565" b="14896"/>
          <a:stretch>
            <a:fillRect/>
          </a:stretch>
        </p:blipFill>
        <p:spPr bwMode="auto">
          <a:xfrm>
            <a:off x="2987675" y="3860800"/>
            <a:ext cx="15827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0" descr="GrZaagbe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/>
          <a:stretch>
            <a:fillRect/>
          </a:stretch>
        </p:blipFill>
        <p:spPr bwMode="auto">
          <a:xfrm>
            <a:off x="4067175" y="2636838"/>
            <a:ext cx="2017713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1" descr="IST-Fuut_185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8000" r="31642" b="24815"/>
          <a:stretch>
            <a:fillRect/>
          </a:stretch>
        </p:blipFill>
        <p:spPr bwMode="auto">
          <a:xfrm>
            <a:off x="4572000" y="3933825"/>
            <a:ext cx="151288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2" descr="dwergmeeuw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" r="28893" b="14465"/>
          <a:stretch>
            <a:fillRect/>
          </a:stretch>
        </p:blipFill>
        <p:spPr bwMode="auto">
          <a:xfrm>
            <a:off x="4643438" y="5013325"/>
            <a:ext cx="14414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3" descr="Krooneen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36838"/>
            <a:ext cx="179070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4" descr="kleine%20zwaan%20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" r="28743"/>
          <a:stretch>
            <a:fillRect/>
          </a:stretch>
        </p:blipFill>
        <p:spPr bwMode="auto">
          <a:xfrm>
            <a:off x="1187450" y="3644900"/>
            <a:ext cx="12033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17" descr="Aalscholver_0002856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013325"/>
            <a:ext cx="1871663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19" descr="PIJLSTAART-(3)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13170" r="12704" b="8104"/>
          <a:stretch>
            <a:fillRect/>
          </a:stretch>
        </p:blipFill>
        <p:spPr bwMode="auto">
          <a:xfrm>
            <a:off x="323850" y="4087813"/>
            <a:ext cx="1223963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20" descr="Knobbelzwaan_00268213th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4763"/>
            <a:ext cx="1819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2" name="Line 21"/>
          <p:cNvSpPr>
            <a:spLocks noChangeShapeType="1"/>
          </p:cNvSpPr>
          <p:nvPr/>
        </p:nvSpPr>
        <p:spPr bwMode="auto">
          <a:xfrm>
            <a:off x="0" y="23495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3573" name="Line 22"/>
          <p:cNvSpPr>
            <a:spLocks noChangeShapeType="1"/>
          </p:cNvSpPr>
          <p:nvPr/>
        </p:nvSpPr>
        <p:spPr bwMode="auto">
          <a:xfrm>
            <a:off x="2627313" y="981075"/>
            <a:ext cx="0" cy="532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3574" name="Line 23"/>
          <p:cNvSpPr>
            <a:spLocks noChangeShapeType="1"/>
          </p:cNvSpPr>
          <p:nvPr/>
        </p:nvSpPr>
        <p:spPr bwMode="auto">
          <a:xfrm>
            <a:off x="6372225" y="981075"/>
            <a:ext cx="0" cy="532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3575" name="Picture 13" descr="Toppereend_00223604th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2662238"/>
            <a:ext cx="21590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15" descr="meerkoe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13188" r="12367" b="7971"/>
          <a:stretch>
            <a:fillRect/>
          </a:stretch>
        </p:blipFill>
        <p:spPr bwMode="auto">
          <a:xfrm>
            <a:off x="6592888" y="3933825"/>
            <a:ext cx="13096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Picture 9" descr="Kuifeend_00315468th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21590" r="8034" b="3084"/>
          <a:stretch>
            <a:fillRect/>
          </a:stretch>
        </p:blipFill>
        <p:spPr bwMode="auto">
          <a:xfrm>
            <a:off x="6607175" y="4872038"/>
            <a:ext cx="214788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16" descr="Brilduiker_00029062th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t="14166" r="12413" b="14999"/>
          <a:stretch>
            <a:fillRect/>
          </a:stretch>
        </p:blipFill>
        <p:spPr bwMode="auto">
          <a:xfrm>
            <a:off x="7867650" y="3951288"/>
            <a:ext cx="8874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9" name="Picture 18" descr="Tafeleend-jan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t="10509" r="7457" b="10970"/>
          <a:stretch>
            <a:fillRect/>
          </a:stretch>
        </p:blipFill>
        <p:spPr bwMode="auto">
          <a:xfrm>
            <a:off x="7710488" y="4503738"/>
            <a:ext cx="1041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67544" y="188640"/>
            <a:ext cx="84010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4571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Planten              Vissen                          Mossels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datum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altLang="nl-NL"/>
              <a:t>9-9-2025</a:t>
            </a:r>
          </a:p>
        </p:txBody>
      </p:sp>
      <p:pic>
        <p:nvPicPr>
          <p:cNvPr id="24581" name="Picture 17" descr="Aalscholver_000285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4171950"/>
            <a:ext cx="147637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>
              <a:latin typeface="Arial" charset="0"/>
            </a:endParaRPr>
          </a:p>
        </p:txBody>
      </p:sp>
      <p:pic>
        <p:nvPicPr>
          <p:cNvPr id="24584" name="Picture 4" descr="spier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73225"/>
            <a:ext cx="14414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6" descr="cha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3"/>
          <a:stretch>
            <a:fillRect/>
          </a:stretch>
        </p:blipFill>
        <p:spPr bwMode="auto">
          <a:xfrm>
            <a:off x="468313" y="692150"/>
            <a:ext cx="180022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7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8" t="38667" r="37718" b="20517"/>
          <a:stretch>
            <a:fillRect/>
          </a:stretch>
        </p:blipFill>
        <p:spPr bwMode="auto">
          <a:xfrm>
            <a:off x="3708400" y="2708275"/>
            <a:ext cx="5111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7" name="Picture 8" descr="Nonnetje_00028974t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9479" r="16565" b="14896"/>
          <a:stretch>
            <a:fillRect/>
          </a:stretch>
        </p:blipFill>
        <p:spPr bwMode="auto">
          <a:xfrm>
            <a:off x="3419475" y="3656013"/>
            <a:ext cx="431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9" descr="Kuifeend_00315468t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21590" r="8034" b="3084"/>
          <a:stretch>
            <a:fillRect/>
          </a:stretch>
        </p:blipFill>
        <p:spPr bwMode="auto">
          <a:xfrm>
            <a:off x="7308850" y="5094288"/>
            <a:ext cx="10652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0" descr="GrZaagbe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/>
          <a:stretch>
            <a:fillRect/>
          </a:stretch>
        </p:blipFill>
        <p:spPr bwMode="auto">
          <a:xfrm>
            <a:off x="4356100" y="2708275"/>
            <a:ext cx="7921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1" descr="IST-Fuut_185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8000" r="31642" b="24815"/>
          <a:stretch>
            <a:fillRect/>
          </a:stretch>
        </p:blipFill>
        <p:spPr bwMode="auto">
          <a:xfrm>
            <a:off x="4491038" y="3459163"/>
            <a:ext cx="87312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2" descr="dwergmeeuw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" r="28893" b="14465"/>
          <a:stretch>
            <a:fillRect/>
          </a:stretch>
        </p:blipFill>
        <p:spPr bwMode="auto">
          <a:xfrm>
            <a:off x="4900613" y="4402138"/>
            <a:ext cx="46355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3" descr="Krooneen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2060575"/>
            <a:ext cx="26638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14" descr="kleine%20zwaan%202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" r="28743"/>
          <a:stretch>
            <a:fillRect/>
          </a:stretch>
        </p:blipFill>
        <p:spPr bwMode="auto">
          <a:xfrm>
            <a:off x="1233488" y="3459163"/>
            <a:ext cx="14033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15" descr="meerkoe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13188" r="12367" b="7971"/>
          <a:stretch>
            <a:fillRect/>
          </a:stretch>
        </p:blipFill>
        <p:spPr bwMode="auto">
          <a:xfrm>
            <a:off x="6877050" y="4037013"/>
            <a:ext cx="8636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16" descr="Brilduiker_00029062th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t="14166" r="12413" b="14999"/>
          <a:stretch>
            <a:fillRect/>
          </a:stretch>
        </p:blipFill>
        <p:spPr bwMode="auto">
          <a:xfrm>
            <a:off x="7570788" y="3562350"/>
            <a:ext cx="692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18" descr="Tafeleend-j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t="10509" r="7457" b="10970"/>
          <a:stretch>
            <a:fillRect/>
          </a:stretch>
        </p:blipFill>
        <p:spPr bwMode="auto">
          <a:xfrm>
            <a:off x="7747000" y="4437063"/>
            <a:ext cx="58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19" descr="PIJLSTAART-(3)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13170" r="12704" b="8104"/>
          <a:stretch>
            <a:fillRect/>
          </a:stretch>
        </p:blipFill>
        <p:spPr bwMode="auto">
          <a:xfrm>
            <a:off x="-252413" y="3644900"/>
            <a:ext cx="176371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0" descr="Knobbelzwaan_00268213th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9213"/>
            <a:ext cx="262731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Line 21"/>
          <p:cNvSpPr>
            <a:spLocks noChangeShapeType="1"/>
          </p:cNvSpPr>
          <p:nvPr/>
        </p:nvSpPr>
        <p:spPr bwMode="auto">
          <a:xfrm>
            <a:off x="0" y="23495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600" name="Line 22"/>
          <p:cNvSpPr>
            <a:spLocks noChangeShapeType="1"/>
          </p:cNvSpPr>
          <p:nvPr/>
        </p:nvSpPr>
        <p:spPr bwMode="auto">
          <a:xfrm>
            <a:off x="2627313" y="981075"/>
            <a:ext cx="0" cy="532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601" name="Line 23"/>
          <p:cNvSpPr>
            <a:spLocks noChangeShapeType="1"/>
          </p:cNvSpPr>
          <p:nvPr/>
        </p:nvSpPr>
        <p:spPr bwMode="auto">
          <a:xfrm>
            <a:off x="6372225" y="981075"/>
            <a:ext cx="0" cy="532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4602" name="Afbeelding 2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12" y="1024072"/>
            <a:ext cx="1762473" cy="132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3" name="Picture 13" descr="Toppereend_00223604t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2600325"/>
            <a:ext cx="126682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67544" y="188640"/>
            <a:ext cx="84010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4571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Planten              Vissen                          Mossels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>
                    <a:lumMod val="20000"/>
                    <a:lumOff val="80000"/>
                  </a:schemeClr>
                </a:solidFill>
              </a:rPr>
              <a:t>Waterkwaliteit, </a:t>
            </a:r>
            <a:r>
              <a:rPr lang="nl-NL" sz="27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Ruurd Noordhuis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650067" cy="544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0" y="6263425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Spot-6, </a:t>
            </a:r>
          </a:p>
          <a:p>
            <a:r>
              <a:rPr lang="nl-NL" dirty="0">
                <a:solidFill>
                  <a:schemeClr val="tx2"/>
                </a:solidFill>
              </a:rPr>
              <a:t>12 maart 2015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>
          <a:xfrm>
            <a:off x="6444208" y="6492875"/>
            <a:ext cx="2133600" cy="365125"/>
          </a:xfrm>
        </p:spPr>
        <p:txBody>
          <a:bodyPr/>
          <a:lstStyle/>
          <a:p>
            <a:r>
              <a:rPr lang="nl-NL"/>
              <a:t>9-9-2025</a:t>
            </a:r>
            <a:endParaRPr lang="nl-NL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0" y="18448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Algen, slib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0" y="1196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Nutriënten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25649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Waterplanten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196752"/>
            <a:ext cx="2627784" cy="37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760"/>
            <a:ext cx="154305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5231" y="4941168"/>
            <a:ext cx="2648769" cy="169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G_01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3850" y="3573463"/>
            <a:ext cx="47323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IMG_00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-242888"/>
            <a:ext cx="4987925" cy="332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IMG_99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3850" y="0"/>
            <a:ext cx="5416550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IMG_007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3090863"/>
            <a:ext cx="5651500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6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401050" cy="492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Nieuwe soorten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chemeClr val="tx1">
                    <a:lumMod val="20000"/>
                    <a:lumOff val="80000"/>
                  </a:schemeClr>
                </a:solidFill>
              </a:rPr>
              <a:t>Vissen, visserij </a:t>
            </a:r>
            <a:r>
              <a:rPr lang="nl-NL" sz="27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(Joep de Leeuw)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174" y="1600200"/>
            <a:ext cx="803565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2926508" cy="277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01050" cy="492125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nl-NL" altLang="nl-NL"/>
              <a:t>9-9-2025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492896"/>
            <a:ext cx="5184576" cy="351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ornelis Lely (1854-1929), de bedenker van het Zuiderzeeproject, het  grootste landaanwinningsproject ooit. Fotocollectie Nieu… | Geschiedenis,  Holland, Nederlander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0"/>
            <a:ext cx="2987824" cy="4120174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8676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100 jaar Zuiderzeewerken: Spiegel van een veranderend Nederland |  Geografie.nl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936" y="4131496"/>
            <a:ext cx="2267064" cy="2726504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323528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Terug tot 1925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s://observation.org/media/photo/25007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3138" y="0"/>
            <a:ext cx="10312401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-396875" y="260350"/>
            <a:ext cx="1000918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5800" dirty="0">
                <a:solidFill>
                  <a:schemeClr val="bg1"/>
                </a:solidFill>
              </a:rPr>
              <a:t>Inhoud</a:t>
            </a:r>
          </a:p>
          <a:p>
            <a:pPr algn="ctr"/>
            <a:endParaRPr lang="nl-NL" sz="6000" dirty="0"/>
          </a:p>
        </p:txBody>
      </p:sp>
      <p:sp>
        <p:nvSpPr>
          <p:cNvPr id="126981" name="Tijdelijke aanduiding voor datum 1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r>
              <a:rPr lang="nl-NL" altLang="nl-NL"/>
              <a:t>9-9-2025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052736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nl-NL" sz="3100" dirty="0"/>
              <a:t>DEEL I</a:t>
            </a:r>
            <a:r>
              <a:rPr lang="nl-NL" b="1" dirty="0"/>
              <a:t> </a:t>
            </a:r>
            <a:r>
              <a:rPr lang="nl-NL" sz="2700" dirty="0"/>
              <a:t>(50 pp) </a:t>
            </a:r>
            <a:r>
              <a:rPr lang="nl-NL" b="1" dirty="0"/>
              <a:t>	</a:t>
            </a:r>
            <a:br>
              <a:rPr lang="nl-NL" b="1" dirty="0"/>
            </a:br>
            <a:r>
              <a:rPr lang="nl-NL" b="1" dirty="0"/>
              <a:t>Vogelvlucht </a:t>
            </a:r>
            <a:br>
              <a:rPr lang="nl-NL" b="1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5" name="Titel 1"/>
          <p:cNvSpPr>
            <a:spLocks noGrp="1"/>
          </p:cNvSpPr>
          <p:nvPr>
            <p:ph idx="1"/>
          </p:nvPr>
        </p:nvSpPr>
        <p:spPr>
          <a:xfrm>
            <a:off x="467544" y="2996952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nl-NL" dirty="0"/>
              <a:t>Van zout naar zoet tot Natuurontwikkeling in het water</a:t>
            </a:r>
          </a:p>
          <a:p>
            <a:pPr lvl="0"/>
            <a:r>
              <a:rPr lang="nl-NL" dirty="0"/>
              <a:t>In 4 perioden van 25 jaar de belangrijkste ontwikkelingen op een rij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401050" cy="492125"/>
          </a:xfrm>
        </p:spPr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152580" name="Picture 4" descr="IMG_72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608" y="-243408"/>
            <a:ext cx="10943238" cy="7490023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1763688" y="1052736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dirty="0">
              <a:solidFill>
                <a:srgbClr val="002060"/>
              </a:solidFill>
            </a:endParaRPr>
          </a:p>
          <a:p>
            <a:endParaRPr lang="nl-NL" sz="2800" dirty="0">
              <a:solidFill>
                <a:srgbClr val="00206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043608" y="2060848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solidFill>
                  <a:schemeClr val="bg1"/>
                </a:solidFill>
              </a:rPr>
              <a:t>Waarom?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2576" y="1052736"/>
            <a:ext cx="10369152" cy="1143000"/>
          </a:xfrm>
        </p:spPr>
        <p:txBody>
          <a:bodyPr>
            <a:normAutofit fontScale="90000"/>
          </a:bodyPr>
          <a:lstStyle/>
          <a:p>
            <a:r>
              <a:rPr lang="nl-NL" sz="3100" dirty="0"/>
              <a:t>DEEL II  (150 pp) </a:t>
            </a:r>
            <a:r>
              <a:rPr lang="nl-NL" b="1" dirty="0"/>
              <a:t>	</a:t>
            </a:r>
            <a:br>
              <a:rPr lang="nl-NL" b="1" dirty="0"/>
            </a:br>
            <a:r>
              <a:rPr lang="nl-NL" b="1" dirty="0"/>
              <a:t>Vogelatlas 1975-2025</a:t>
            </a:r>
            <a:br>
              <a:rPr lang="nl-NL" b="1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5" name="Titel 1"/>
          <p:cNvSpPr>
            <a:spLocks noGrp="1"/>
          </p:cNvSpPr>
          <p:nvPr>
            <p:ph idx="1"/>
          </p:nvPr>
        </p:nvSpPr>
        <p:spPr>
          <a:xfrm>
            <a:off x="539552" y="2492896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nl-NL" dirty="0"/>
              <a:t>Romp van het boek </a:t>
            </a:r>
          </a:p>
          <a:p>
            <a:pPr lvl="0"/>
            <a:r>
              <a:rPr lang="nl-NL" dirty="0"/>
              <a:t>Voor ca 60 soorten water- en moerasvogels trends en ruimtelijke verspreiding</a:t>
            </a:r>
          </a:p>
          <a:p>
            <a:pPr lvl="0"/>
            <a:r>
              <a:rPr lang="nl-NL" dirty="0"/>
              <a:t>Relaties met voedsel en omgeving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40568" y="1628800"/>
            <a:ext cx="10369152" cy="1143000"/>
          </a:xfrm>
        </p:spPr>
        <p:txBody>
          <a:bodyPr>
            <a:normAutofit fontScale="90000"/>
          </a:bodyPr>
          <a:lstStyle/>
          <a:p>
            <a:r>
              <a:rPr lang="nl-NL" sz="3100" dirty="0"/>
              <a:t>DEEL III  (20 pp) </a:t>
            </a:r>
            <a:r>
              <a:rPr lang="nl-NL" sz="2800" b="1" dirty="0"/>
              <a:t>	</a:t>
            </a:r>
            <a:br>
              <a:rPr lang="nl-NL" sz="2800" b="1" dirty="0"/>
            </a:br>
            <a:r>
              <a:rPr lang="nl-NL" b="1" dirty="0"/>
              <a:t>Vogelvisie 2025-2050 </a:t>
            </a:r>
            <a:br>
              <a:rPr lang="nl-NL" sz="2800" dirty="0"/>
            </a:br>
            <a:br>
              <a:rPr lang="nl-NL" b="1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5" name="Titel 1"/>
          <p:cNvSpPr>
            <a:spLocks noGrp="1"/>
          </p:cNvSpPr>
          <p:nvPr>
            <p:ph idx="1"/>
          </p:nvPr>
        </p:nvSpPr>
        <p:spPr>
          <a:xfrm>
            <a:off x="539552" y="2492896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nl-NL" dirty="0"/>
              <a:t>Wat gaat er gebeuren als we niets doen?</a:t>
            </a:r>
          </a:p>
          <a:p>
            <a:pPr lvl="0"/>
            <a:r>
              <a:rPr lang="nl-NL" dirty="0"/>
              <a:t>Wat is mogelijk bij een veranderend klimaat?</a:t>
            </a:r>
          </a:p>
          <a:p>
            <a:pPr lvl="0"/>
            <a:r>
              <a:rPr lang="nl-NL" dirty="0"/>
              <a:t>Kunnen we de neergaande trends keren?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40568" y="1628800"/>
            <a:ext cx="10369152" cy="1143000"/>
          </a:xfrm>
        </p:spPr>
        <p:txBody>
          <a:bodyPr>
            <a:normAutofit fontScale="90000"/>
          </a:bodyPr>
          <a:lstStyle/>
          <a:p>
            <a:r>
              <a:rPr lang="nl-NL" sz="3100" dirty="0"/>
              <a:t>DEEL IV </a:t>
            </a:r>
            <a:r>
              <a:rPr lang="nl-NL" sz="2800" b="1" dirty="0"/>
              <a:t>	 </a:t>
            </a:r>
            <a:r>
              <a:rPr lang="nl-NL" sz="3100" dirty="0"/>
              <a:t>(50 pp) </a:t>
            </a:r>
            <a:br>
              <a:rPr lang="nl-NL" sz="2800" b="1" dirty="0"/>
            </a:br>
            <a:r>
              <a:rPr lang="nl-NL" b="1" dirty="0"/>
              <a:t>Vogelgebieden</a:t>
            </a:r>
            <a:r>
              <a:rPr lang="nl-NL" sz="2800" b="1" dirty="0"/>
              <a:t> </a:t>
            </a:r>
            <a:br>
              <a:rPr lang="nl-NL" sz="2800" dirty="0"/>
            </a:br>
            <a:br>
              <a:rPr lang="nl-NL" sz="2800" dirty="0"/>
            </a:br>
            <a:br>
              <a:rPr lang="nl-NL" b="1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5" name="Titel 1"/>
          <p:cNvSpPr>
            <a:spLocks noGrp="1"/>
          </p:cNvSpPr>
          <p:nvPr>
            <p:ph idx="1"/>
          </p:nvPr>
        </p:nvSpPr>
        <p:spPr>
          <a:xfrm>
            <a:off x="539552" y="2492896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nl-NL" dirty="0"/>
              <a:t>Vogels kijken, wat waar en wanneer</a:t>
            </a:r>
          </a:p>
          <a:p>
            <a:pPr lvl="0"/>
            <a:r>
              <a:rPr lang="nl-NL" dirty="0"/>
              <a:t>Het IJsselmeergebied beleven</a:t>
            </a:r>
          </a:p>
          <a:p>
            <a:pPr lvl="0"/>
            <a:r>
              <a:rPr lang="nl-NL" dirty="0"/>
              <a:t>Binnen en buiten (plekken, centra)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40568" y="1628800"/>
            <a:ext cx="10369152" cy="1143000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Realisatie</a:t>
            </a:r>
            <a:br>
              <a:rPr lang="nl-NL" sz="2800" dirty="0"/>
            </a:br>
            <a:br>
              <a:rPr lang="nl-NL" sz="2800" dirty="0"/>
            </a:br>
            <a:br>
              <a:rPr lang="nl-NL" b="1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5" name="Titel 1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525963"/>
          </a:xfrm>
        </p:spPr>
        <p:txBody>
          <a:bodyPr>
            <a:normAutofit/>
          </a:bodyPr>
          <a:lstStyle/>
          <a:p>
            <a:r>
              <a:rPr lang="nl-NL" dirty="0"/>
              <a:t>Planning Atlas gereed voor publicatie</a:t>
            </a:r>
          </a:p>
          <a:p>
            <a:pPr>
              <a:buNone/>
            </a:pPr>
            <a:r>
              <a:rPr lang="nl-NL" dirty="0"/>
              <a:t>	- oktober 2026</a:t>
            </a:r>
            <a:br>
              <a:rPr lang="nl-NL" dirty="0"/>
            </a:br>
            <a:endParaRPr lang="nl-NL" dirty="0"/>
          </a:p>
          <a:p>
            <a:r>
              <a:rPr lang="nl-NL" dirty="0"/>
              <a:t>Database digitaal ontsloten</a:t>
            </a:r>
            <a:br>
              <a:rPr lang="nl-NL" dirty="0"/>
            </a:br>
            <a:endParaRPr lang="nl-NL" dirty="0"/>
          </a:p>
          <a:p>
            <a:r>
              <a:rPr lang="nl-NL" dirty="0"/>
              <a:t>Publicatie </a:t>
            </a:r>
          </a:p>
          <a:p>
            <a:pPr marL="0" indent="0">
              <a:buNone/>
            </a:pPr>
            <a:r>
              <a:rPr lang="nl-NL" dirty="0"/>
              <a:t>  - november 2026</a:t>
            </a:r>
          </a:p>
          <a:p>
            <a:pPr>
              <a:buNone/>
            </a:pPr>
            <a:endParaRPr lang="nl-NL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ormorant - in flight and sailingboat 25%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1338" y="0"/>
            <a:ext cx="10199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atum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r>
              <a:rPr lang="nl-NL" altLang="nl-NL"/>
              <a:t>9-9-2025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401050" cy="492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/>
              <a:t>Waterdiepte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0"/>
            <a:ext cx="4843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datum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altLang="nl-NL"/>
              <a:t>9-9-2025</a:t>
            </a:r>
          </a:p>
        </p:txBody>
      </p:sp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>
              <a:latin typeface="Arial" charset="0"/>
            </a:endParaRPr>
          </a:p>
        </p:txBody>
      </p:sp>
      <p:pic>
        <p:nvPicPr>
          <p:cNvPr id="23562" name="Picture 7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8" t="38667" r="37718" b="20517"/>
          <a:stretch>
            <a:fillRect/>
          </a:stretch>
        </p:blipFill>
        <p:spPr bwMode="auto">
          <a:xfrm>
            <a:off x="3995936" y="4575982"/>
            <a:ext cx="1800200" cy="228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4" name="Picture 10" descr="GrZaagb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/>
          <a:stretch>
            <a:fillRect/>
          </a:stretch>
        </p:blipFill>
        <p:spPr bwMode="auto">
          <a:xfrm>
            <a:off x="6084168" y="1484784"/>
            <a:ext cx="2521770" cy="163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1" descr="IST-Fuut_18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8000" r="31642" b="24815"/>
          <a:stretch>
            <a:fillRect/>
          </a:stretch>
        </p:blipFill>
        <p:spPr bwMode="auto">
          <a:xfrm>
            <a:off x="1115616" y="1556792"/>
            <a:ext cx="267240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3" descr="Kroonee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0"/>
            <a:ext cx="2771800" cy="182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4" descr="kleine%20zwaan%20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" r="28743"/>
          <a:stretch>
            <a:fillRect/>
          </a:stretch>
        </p:blipFill>
        <p:spPr bwMode="auto">
          <a:xfrm>
            <a:off x="0" y="3404498"/>
            <a:ext cx="1923405" cy="345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17" descr="Aalscholver_0002856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152831"/>
            <a:ext cx="2554503" cy="170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19" descr="PIJLSTAART-(3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13170" r="12704" b="8104"/>
          <a:stretch>
            <a:fillRect/>
          </a:stretch>
        </p:blipFill>
        <p:spPr bwMode="auto">
          <a:xfrm>
            <a:off x="1892146" y="4869161"/>
            <a:ext cx="2319814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5" name="Picture 13" descr="Toppereend_00223604t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272636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15" descr="meerkoe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13188" r="12367" b="7971"/>
          <a:stretch>
            <a:fillRect/>
          </a:stretch>
        </p:blipFill>
        <p:spPr bwMode="auto">
          <a:xfrm>
            <a:off x="3563888" y="2132856"/>
            <a:ext cx="2097368" cy="150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Picture 9" descr="Kuifeend_00315468t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21590" r="8034" b="3084"/>
          <a:stretch>
            <a:fillRect/>
          </a:stretch>
        </p:blipFill>
        <p:spPr bwMode="auto">
          <a:xfrm>
            <a:off x="5580112" y="2852936"/>
            <a:ext cx="322453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16" descr="Brilduiker_00029062t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t="14166" r="12413" b="14999"/>
          <a:stretch>
            <a:fillRect/>
          </a:stretch>
        </p:blipFill>
        <p:spPr bwMode="auto">
          <a:xfrm>
            <a:off x="7524328" y="0"/>
            <a:ext cx="1812758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9" name="Picture 18" descr="Tafeleend-j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t="10509" r="7457" b="10970"/>
          <a:stretch>
            <a:fillRect/>
          </a:stretch>
        </p:blipFill>
        <p:spPr bwMode="auto">
          <a:xfrm>
            <a:off x="5292080" y="0"/>
            <a:ext cx="242808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8" descr="Nonnetje_00028974th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9479" r="16565" b="14896"/>
          <a:stretch>
            <a:fillRect/>
          </a:stretch>
        </p:blipFill>
        <p:spPr bwMode="auto">
          <a:xfrm>
            <a:off x="0" y="2204864"/>
            <a:ext cx="1368152" cy="99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2" descr="dwergmeeuw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" r="28893" b="14465"/>
          <a:stretch>
            <a:fillRect/>
          </a:stretch>
        </p:blipFill>
        <p:spPr bwMode="auto">
          <a:xfrm>
            <a:off x="5652120" y="5597525"/>
            <a:ext cx="14414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20" descr="Knobbelzwaan_00268213th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56992"/>
            <a:ext cx="262666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401050" cy="492125"/>
          </a:xfrm>
        </p:spPr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152580" name="Picture 4" descr="IMG_72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86663" y="-243408"/>
            <a:ext cx="10943238" cy="7490023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11418" y="699202"/>
            <a:ext cx="9745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</a:rPr>
              <a:t>45 jaar tellen en onderzoek in IJsselmeer, Markermeer en Randmeren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srgbClr val="00206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1418" y="2142310"/>
            <a:ext cx="5640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</a:rPr>
              <a:t>Vogels als graadmeter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0146" y="2939088"/>
            <a:ext cx="59277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</a:rPr>
              <a:t>Veranderingen en trends zichtbaar</a:t>
            </a:r>
          </a:p>
          <a:p>
            <a:endParaRPr lang="nl-NL" sz="3200" dirty="0">
              <a:solidFill>
                <a:schemeClr val="bg1"/>
              </a:solidFill>
            </a:endParaRPr>
          </a:p>
          <a:p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0146" y="4365104"/>
            <a:ext cx="70672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</a:rPr>
              <a:t>Relaties verduidelijkt</a:t>
            </a:r>
            <a:br>
              <a:rPr lang="nl-NL" sz="3200" dirty="0">
                <a:solidFill>
                  <a:schemeClr val="bg1"/>
                </a:solidFill>
              </a:rPr>
            </a:br>
            <a:r>
              <a:rPr lang="nl-NL" sz="2400" dirty="0">
                <a:solidFill>
                  <a:schemeClr val="bg1"/>
                </a:solidFill>
              </a:rPr>
              <a:t>- De kusten </a:t>
            </a:r>
            <a:br>
              <a:rPr lang="nl-NL" sz="2400" dirty="0">
                <a:solidFill>
                  <a:schemeClr val="bg1"/>
                </a:solidFill>
              </a:rPr>
            </a:br>
            <a:r>
              <a:rPr lang="nl-NL" sz="2400" dirty="0">
                <a:solidFill>
                  <a:schemeClr val="bg1"/>
                </a:solidFill>
              </a:rPr>
              <a:t>- Natuurontwikkelingen zoals Marker Wadden en Oostvaardersplassen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- Gebruik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Vogelvlucht grote meren   </a:t>
            </a:r>
            <a:r>
              <a:rPr lang="nl-NL" sz="2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met dank aan Rijkswaterstaat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484784"/>
            <a:ext cx="4497517" cy="395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84784"/>
            <a:ext cx="3024336" cy="39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23528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Randmeren 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 dank aan Provincie Flevoland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2" descr="_MG_54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03263" y="-376238"/>
            <a:ext cx="10550526" cy="76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Tijdelijke aanduiding voor datum 4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r>
              <a:rPr lang="nl-NL" altLang="nl-NL"/>
              <a:t>9-9-2025</a:t>
            </a:r>
          </a:p>
        </p:txBody>
      </p:sp>
      <p:pic>
        <p:nvPicPr>
          <p:cNvPr id="117764" name="Picture 2" descr="marker wadden slibgeu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12465051" cy="700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401050" cy="492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/>
              <a:t>Het voedsel</a:t>
            </a:r>
          </a:p>
        </p:txBody>
      </p:sp>
      <p:pic>
        <p:nvPicPr>
          <p:cNvPr id="27653" name="Picture 5" descr="Cormorant - resting at sandbank - 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213" y="0"/>
            <a:ext cx="10253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9-9-2025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Rijkswaterstaat">
      <a:dk1>
        <a:srgbClr val="007BC7"/>
      </a:dk1>
      <a:lt1>
        <a:sysClr val="window" lastClr="FFFFFF"/>
      </a:lt1>
      <a:dk2>
        <a:srgbClr val="000000"/>
      </a:dk2>
      <a:lt2>
        <a:srgbClr val="F9E11E"/>
      </a:lt2>
      <a:accent1>
        <a:srgbClr val="F9E11E"/>
      </a:accent1>
      <a:accent2>
        <a:srgbClr val="007BC7"/>
      </a:accent2>
      <a:accent3>
        <a:srgbClr val="D52B1E"/>
      </a:accent3>
      <a:accent4>
        <a:srgbClr val="8FCAE7"/>
      </a:accent4>
      <a:accent5>
        <a:srgbClr val="39870C"/>
      </a:accent5>
      <a:accent6>
        <a:srgbClr val="FFB612"/>
      </a:accent6>
      <a:hlink>
        <a:srgbClr val="007BC7"/>
      </a:hlink>
      <a:folHlink>
        <a:srgbClr val="A90061"/>
      </a:folHlink>
    </a:clrScheme>
    <a:fontScheme name="Rijkswaterstaa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Rijkshuisstijl Geel">
      <a:srgbClr val="F9E11E"/>
    </a:custClr>
    <a:custClr name="Rijkshuisstijl Donkergeel">
      <a:srgbClr val="FFB612"/>
    </a:custClr>
    <a:custClr name="Rijkshuisstijl Oranje">
      <a:srgbClr val="E17000"/>
    </a:custClr>
    <a:custClr name="Rijkshuisstijl Rood">
      <a:srgbClr val="D52B1E"/>
    </a:custClr>
    <a:custClr name="Rijkshuisstijl Robijnrood">
      <a:srgbClr val="CA005D"/>
    </a:custClr>
    <a:custClr name="Rijkshuisstijl Roze">
      <a:srgbClr val="F092CD"/>
    </a:custClr>
    <a:custClr name="Rijkshuisstijl Violet">
      <a:srgbClr val="A90061"/>
    </a:custClr>
    <a:custClr name="Rijkshuisstijl Paars">
      <a:srgbClr val="42145F"/>
    </a:custClr>
    <a:custClr name="Rijkshuisstijl Lichtblauw">
      <a:srgbClr val="8FCAE7"/>
    </a:custClr>
    <a:custClr name="Rijkshuisstijl Hemelblauw">
      <a:srgbClr val="007BC7"/>
    </a:custClr>
    <a:custClr name="Rijkshuisstijl Mintgroen">
      <a:srgbClr val="76D2B6"/>
    </a:custClr>
    <a:custClr name="Rijkshuisstijl Groen">
      <a:srgbClr val="39870C"/>
    </a:custClr>
    <a:custClr name="Rijkshuisstijl Mosgroen">
      <a:srgbClr val="777C00"/>
    </a:custClr>
    <a:custClr name="Rijkshuisstijl Donkergroen">
      <a:srgbClr val="275937"/>
    </a:custClr>
    <a:custClr name="Rijkshuisstijl Donkerbruin">
      <a:srgbClr val="673327"/>
    </a:custClr>
    <a:custClr name="Rijkshuisstijl Bruin">
      <a:srgbClr val="94710A"/>
    </a:custClr>
  </a:custClr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8881</TotalTime>
  <Words>415</Words>
  <Application>Microsoft Office PowerPoint</Application>
  <PresentationFormat>Diavoorstelling (4:3)</PresentationFormat>
  <Paragraphs>91</Paragraphs>
  <Slides>24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8" baseType="lpstr">
      <vt:lpstr>Arial</vt:lpstr>
      <vt:lpstr>Calibri</vt:lpstr>
      <vt:lpstr>Verdana</vt:lpstr>
      <vt:lpstr>Blank</vt:lpstr>
      <vt:lpstr>VOGELATLAS IJSSELMEER 1925-2025  Een eeuw IJsselmeergebied in ecologisch perspectief</vt:lpstr>
      <vt:lpstr>PowerPoint-presentatie</vt:lpstr>
      <vt:lpstr>Waterdiepte</vt:lpstr>
      <vt:lpstr>PowerPoint-presentatie</vt:lpstr>
      <vt:lpstr>PowerPoint-presentatie</vt:lpstr>
      <vt:lpstr>Vogelvlucht grote meren   met dank aan Rijkswaterstaat</vt:lpstr>
      <vt:lpstr>PowerPoint-presentatie</vt:lpstr>
      <vt:lpstr>PowerPoint-presentatie</vt:lpstr>
      <vt:lpstr>Het voedsel</vt:lpstr>
      <vt:lpstr>Meetnet 1979-heden</vt:lpstr>
      <vt:lpstr>Wat hebben we gezien?</vt:lpstr>
      <vt:lpstr>PowerPoint-presentatie</vt:lpstr>
      <vt:lpstr>PowerPoint-presentatie</vt:lpstr>
      <vt:lpstr>Waterkwaliteit, Ruurd Noordhuis</vt:lpstr>
      <vt:lpstr>Nieuwe soorten</vt:lpstr>
      <vt:lpstr>Vissen, visserij (Joep de Leeuw)</vt:lpstr>
      <vt:lpstr>PowerPoint-presentatie</vt:lpstr>
      <vt:lpstr>PowerPoint-presentatie</vt:lpstr>
      <vt:lpstr>DEEL I (50 pp)   Vogelvlucht   </vt:lpstr>
      <vt:lpstr>DEEL II  (150 pp)   Vogelatlas 1975-2025   </vt:lpstr>
      <vt:lpstr>DEEL III  (20 pp)   Vogelvisie 2025-2050     </vt:lpstr>
      <vt:lpstr>DEEL IV   (50 pp)  Vogelgebieden      </vt:lpstr>
      <vt:lpstr>Realisatie     </vt:lpstr>
      <vt:lpstr>PowerPoint-presentatie</vt:lpstr>
    </vt:vector>
  </TitlesOfParts>
  <Company>Rijkswaterstaat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Eerden, Mennobart van (WVL)</dc:creator>
  <cp:lastModifiedBy>Flos Fleischer</cp:lastModifiedBy>
  <cp:revision>51</cp:revision>
  <dcterms:created xsi:type="dcterms:W3CDTF">2018-02-02T09:54:18Z</dcterms:created>
  <dcterms:modified xsi:type="dcterms:W3CDTF">2025-09-23T18:47:43Z</dcterms:modified>
</cp:coreProperties>
</file>