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8610" r:id="rId4"/>
    <p:sldId id="8611" r:id="rId5"/>
    <p:sldId id="8612" r:id="rId6"/>
    <p:sldId id="8613" r:id="rId7"/>
    <p:sldId id="861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4:00.6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7767 0 24575,'-8'2'0,"0"0"0,0 0 0,0 1 0,0 0 0,0 1 0,0 0 0,1 0 0,0 0 0,-11 9 0,-1-1 0,-42 22 0,-1-2 0,-101 34 0,-5-20 0,41-14 0,-92 20 0,136-35 0,29-2 0,-85 35 0,40-13 0,55-19 0,2 2 0,-78 48 0,-32 16 0,92-56 0,-269 108 0,-235 29 0,429-127 0,112-32 0,-828 247 0,318-91 0,99-65 0,358-83 0,-9 6 0,2 4 0,0 3 0,-106 52 0,152-64 0,-2-1 0,1-2 0,-42 7 0,-124 13 0,111-19 0,-1019 149 0,1073-154 0,0 2 0,1 2 0,0 1 0,-62 32 0,-56 20 0,-120 47 0,248-100 0,-43 18 0,32-14 0,0 2 0,1 1 0,-39 27 0,-1 3-1365,56-37-5461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5:33.97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11658 1 24575,'-83'3'0,"-106"19"0,74-7 0,-710 111 0,770-112 0,1 3 0,0 2 0,-83 43 0,54-24 0,-1137 440 0,210-179 0,887-265 0,-156 23 0,209-45 0,-43 8 0,-212 10 0,-216-5 0,-320 98 0,723-105 0,1 6 0,-171 53 0,-138 53 0,256-77 0,34-8 0,-272 71 0,77-27 0,-568 138 0,856-207 0,-1-2 0,-99 13 0,110-24 0,0 2 0,1 3 0,0 1 0,1 3 0,-54 25 0,63-26 0,-1-1 0,-88 15 0,14-3 0,-147 36 0,13-18 0,57-13 0,108-19 0,-171 4 0,143-13 0,89-2-136,-1 0-1,1 2 1,-1 1-1,1 0 1,0 2-1,0 1 1,1 2-1,0 0 0,-27 15 1,35-14-6690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5:41.52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7818 3659 24455,'-7818'-3659'0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5:44.52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8598 1447 24575,'-4'-2'0,"1"-1"0,0 1 0,-1 0 0,1 0 0,-1 0 0,0 1 0,1-1 0,-1 1 0,0 0 0,-5-1 0,-12-3 0,-957-259 0,421 127 0,-86-72 0,624 203 0,0 1 0,-1 1 0,0 1 0,1 1 0,-26-1 0,-34-4 0,-213-41 0,-235-34 0,53 14 0,221 44 0,-136-16 0,-81-34 0,254 46 0,-63-12 0,-358-55 0,166 24 0,340 55 0,-141-23 0,88 10 0,-14-2 0,143 21 0,-63-4 0,61 9 0,-58-13 0,49 3 0,-1 2 0,1 4 0,-109-2 0,61 10 0,-90 4 0,155 4 33,-83 22 0,46-8-1464,51-13-5395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5:54.21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11984 352 24575,'-309'11'0,"55"1"0,-1681-7 0,1045-8 0,-2670 3 0,3360-5 0,-383-62 0,-331-66 0,632 93 0,25 2 0,-4-1 0,130 17 0,-1 6 0,-138 0 0,-28 18 0,-209 5 0,2 32 0,431-26 0,47-7 0,-1-1 0,-30 0 0,-108-4 11,-131 8-1387,251-4-5450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6:20.60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10864 6000 24575,'-23'-2'0,"0"-2"0,0 0 0,0-2 0,1 0 0,-22-10 0,-158-65 0,82 38 0,78 30 0,0-3 0,1-1 0,-54-30 0,51 15 0,1-1 0,2-2 0,2-2 0,-39-46 0,-59-54 0,-147-104 0,161 145 0,-177-105 0,196 141 0,-127-51 0,184 90 0,-46-28 0,2-3 0,-106-81 0,4 1 0,96 70 0,-385-216 0,-599-312 0,742 369 0,-78-44 0,332 218 0,-473-238 0,264 141 0,79 35 0,-15-15 0,12 6 0,-209-112 0,107 54 0,-308-134 0,524 250 0,3-4 0,3-5 0,-141-129 0,203 168 0,-1 1 0,-1 2 0,-1 2 0,-1 1 0,-2 3 0,0 1 0,-61-20 0,-262-78 0,243 78 0,38 14 0,1-3 0,1-4 0,-105-60 0,102 43 0,-2 3 0,-2 4 0,-119-39 0,99 46 0,-160-75 0,248 101-1365,3 3-5461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8:05.92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10889 2666 24575,'-3'-1'0,"-1"0"0,1-1 0,0 1 0,-1-1 0,1 0 0,0 0 0,0 0 0,-5-4 0,-15-10 0,-32-7 0,-258-118 0,-23-1 0,172 78 0,-38-17 0,-362-156 0,358 152 0,-370-101 0,-387-80 0,204 58 0,-54 42 0,491 110 0,-610-106 0,352 74 0,-205-43 0,541 74 0,-695-123 0,386 88 0,186 27 0,315 56 0,-71-23 0,17 3 0,-295-33 0,82 17 0,187 24-1365,106 18-5461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8:17.16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8490 3 24575,'-398'-3'0,"-420"7"0,729 3 0,-98 20 0,48-5 0,-1020 121 0,954-111 0,-341 98 0,-235 77 0,307-130 0,175-34 0,12-5 0,13-2 0,120-19 0,-290-3 0,140-11 0,246 2 0,-74 16 0,-32 3 0,-225 28 0,226-8 0,123-31 0,-1-2 0,-1-1 0,-75 8 0,-398-15 66,265-6-1497,229 3-5395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11:50.14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11212 3224 24575,'-133'-57'0,"23"12"0,104 42 0,-1080-486 0,-34 65 0,450 167 0,361 130 0,-180-43 0,352 132 0,-229-32 0,-636-67 0,783 106 0,-82-13 0,-510-92 0,551 80 0,-13-2 0,-345-97 0,311 69 0,-202-8 0,383 75 0,-120-32 0,105 20 0,-436-78 0,525 100 0,-364-90 0,231 51 0,162 41 0,0 0 0,1-1 0,0-1 0,1-1 0,0-1 0,0-1 0,2-1 0,-1-1 0,-21-20 0,4 8 0,-1 1 0,-1 1 0,0 3 0,-83-32 0,52 27-12,48 20-258,1-2-1,0 0 0,0-2 1,-29-18-1,20 7-6555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4:06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9053 0 24575,'-19'2'0,"0"1"0,0 1 0,1 0 0,-1 2 0,1 0 0,-26 12 0,-5 2 0,-31 8 0,-201 78 0,213-76 0,-130 77 0,11 2 0,-256 108 0,92-51 0,154-75 0,-291 91 0,270-96 0,3 0 0,-127 45 0,117-42 0,-376 125 0,192-84 0,-62 22 0,-370 161 0,624-227 0,-209 68 0,305-121 0,-327 98 0,391-108 0,1 2 0,0 2 0,3 3 0,-74 53 0,-107 48 0,9-7 0,39 10 0,24-17 0,95-71 0,-210 147 0,194-130 0,-92 92 0,-54 62-1365,196-187-5461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4:11.0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7793 1 24575,'-260'-1'0,"-293"3"0,134 41 0,228-17 0,102-11 0,-151 46 0,151-35 0,-142 22 0,-1013 184 0,988-181 0,-288 22 0,326-49 0,-465 83 0,335-50 0,154-29 0,-38 6 0,-126 22 0,-20 37 0,160-36 0,-9 12 0,21-2 0,167-58 0,0-1 0,0-2 0,-57 1 0,61-4 0,0 1 0,-56 14 0,57-11 0,0 0 0,-58 3 0,35-10-1365,34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4:26.0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11750 0 24575,'-7'2'0,"-1"0"0,1 0 0,0 1 0,0-1 0,0 2 0,1-1 0,-1 1 0,-9 7 0,5-4 0,-243 142 0,-44 18 0,124-74 0,-1163 762 0,336-243 0,847-525 0,-98 53 0,-480 303 0,235-125 0,-25-38 0,267-146 0,-255 153 0,-35 18 0,-125 5 0,285-141 0,50-6 0,-341 141 0,524-257 0,-283 46 0,302-69 0,30-8 0,0-4 0,-183-4 0,241-6 0,1 2 0,-1 2 0,-62 18 0,32-8 0,-134 39 0,18-4 0,122-32 0,1 3 0,-95 44 0,-60 20 0,128-51 0,-19 4 0,53-23 0,17-6 0,1 3 0,-65 26 0,87-31-100,0-1 0,0 0-1,-29 3 1,30-5-864,-1-1-5862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4:37.02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11603 0 24575,'-16'14'0,"0"-1"0,0-1 0,-1-1 0,-24 13 0,-3 2 0,-215 118 0,51-31 0,-459 271 0,-126-1 0,702-340 0,-107 69 0,146-81 0,-420 302 0,204-133 0,-143 84 0,-351 257 0,505-347 0,-302 234 0,493-378 0,-2-3 0,-127 65 0,-162 45 0,-437 193 0,162-69 0,520-235 0,-430 153 0,-122 60 0,352-134 0,290-117 0,-127 44 0,-86 35 0,-362 207 0,342-143 0,200-120 0,-2-1 0,-83 29 0,95-43 0,1 2 0,0 2 0,2 2 0,1 1 0,-64 49 0,76-51 0,-2-1 0,0-1 0,-1-1 0,0-2 0,-1-2 0,-61 19 0,-48 21 0,-71 31 0,191-78 33,-1 0-1,0-2 1,-28 3-1,24-4-530,2 1-1,-30 9 1,35-7-6328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4:42.77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7807 1427 24575,'-27'-2'0,"1"-2"0,0 0 0,1-1 0,-1-2 0,-29-12 0,17 7 0,-40-9 0,-83-24 0,-59-16 0,26 6 0,-49-14 0,134 37 0,-1 5 0,-120-13 0,161 30 0,-369-55 0,41 12 0,118 21 0,24 3 0,-317-49 0,27-4 0,449 71 0,-122 3 0,92 5 0,36-5 0,-155-33 0,80 10 0,-334-51 0,160 41 0,173 18 0,-113-22 0,74 13 0,26 5 0,24 6 0,-28-7 0,73 2 0,1-4 0,-105-46 0,-70-54-1365,262 119-5461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4:47.38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11768 0 24575,'-27'12'0,"-1"-1"0,-45 12 0,-17 6 0,-592 250-605,38-15 48,-501 125 823,-23-58 288,1033-294-344,-528 122-78,272-103-132,247-38 0,-186 38 0,-143 18 0,-204 27 0,73-11 0,405-51 0,-196 67 0,192-47 0,-2-8 0,-291 34 0,230-48 0,83-9 0,-231 5 0,158-9 0,40-1 0,85-20 0,49-2 0,0 4 0,-98 17 0,15 2 0,122-21 0,0 3 0,0 1 0,1 3 0,0 1 0,-61 24 0,74-23 0,-1-1 0,-51 10 0,61-17 0,-1 0 0,1 2 0,0 0 0,1 2 0,-1 0 0,2 1 0,-1 0 0,-27 21 0,20-12-136,0-1-1,-1-1 1,-1-1-1,-1-2 1,1-1-1,-2-1 1,0-1-1,0-2 0,-47 7 1,46-9-6690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5:13.50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11205 8243 24575,'1'0'0,"-1"1"0,0-1 0,0 0 0,0 0 0,0 1 0,0-1 0,0 0 0,0 0 0,0 1 0,0-1 0,-1 0 0,1 1 0,0-1 0,0 0 0,0 0 0,0 1 0,0-1 0,0 0 0,0 0 0,-1 0 0,1 1 0,0-1 0,0 0 0,0 0 0,-1 0 0,1 1 0,0-1 0,0 0 0,0 0 0,-1 0 0,1 0 0,0 0 0,0 1 0,-1-1 0,1 0 0,0 0 0,-1 0 0,-12-5 0,-14-17 0,23 19 0,-67-59 0,25 20 0,-76-52 0,-92-64 0,15 11 0,133 97 0,3-2 0,2-3 0,-74-85 0,64 64 0,-213-223 0,-54-2 0,319 285 0,-147-102 0,5 5 0,87 46 0,-124-142 0,124 125 0,-87-76 0,68 83 0,-140-88 0,-114-42 0,238 144 0,63 37 0,1-3 0,1-2 0,1-2 0,3-1 0,0-2 0,2-2 0,2-2 0,2-1 0,-41-64 0,-304-475 0,61 126 0,101 162 0,173 242 0,-3 1 0,-1 3 0,-91-67 0,-16-15 0,116 92 0,2-1 0,1-2 0,-33-47 0,30 38 0,-1 1 0,-3 3 0,-87-71 0,-19-19 0,113 94 0,2-1 0,-52-83 0,56 77 0,-2 2 0,-52-59 0,41 63 0,-2 2 0,-1 2 0,-72-44 0,-164-77 0,188 108 0,-154-90 0,-141-73 0,200 134 0,60 28 0,44 13 0,35 14 0,-1 2 0,-1 2 0,-69-15 0,-154-43 0,67 16 0,161 50 0,-517-149 0,262 72 0,112 37 0,83 21 0,-197-88 0,209 74 0,2-5 0,-155-110 0,185 104 0,49 42 0,-2 0 0,0 0 0,0 2 0,-1 0 0,-1 0 0,-18-8 0,-125-45 0,-38-18 0,163 65-273,0-1 0,1-1 0,1-2 0,-55-47 0,71 53-6553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22:05:19.70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11029 8842 24575,'-22'-2'0,"0"-2"0,0-1 0,0 0 0,1-2 0,0 0 0,0-1 0,-25-15 0,12 8 0,-16-7 0,-246-116 0,216 97 0,-121-85 0,189 116 0,1 0 0,0 0 0,0-1 0,1-1 0,0 0 0,1 0 0,1-1 0,-9-16 0,-6-17 0,-18-54 0,-6-11 0,-48-65 0,-139-191 0,122 200 0,61 87 0,-104-148 0,84 128 0,-73-138 0,62 96 0,61 103 0,3 0 0,-15-44 0,-27-56 0,52 124 0,-1 0 0,0 1 0,-1 0 0,-1 1 0,0 0 0,-24-22 0,31 32 0,-35-27 0,3-1 0,0-2 0,2-1 0,1-2 0,-44-65 0,-53-80 0,84 121 0,-58-97 0,76 103 0,2-1 0,3-2 0,-24-88 0,22 39 0,-13-119 0,23 153 0,-3 1 0,-3 0 0,-52-118 0,54 143 0,-6-10 0,-1 1 0,-4 1 0,-1 2 0,-3 1 0,-2 1 0,-54-56 0,-16-13 0,-148-149 0,189 206 0,2-2 0,3-3 0,-97-142 0,120 152 0,8 11 0,-44-54 0,-80-87 0,117 150 0,-1 2 0,-2 2 0,-1 1 0,-86-50 0,-15-12 0,16-3 0,5-6 0,-149-165 0,223 221 0,-2 2 0,-2 2 0,-106-69 0,51 49 0,-134-57 0,167 86 0,-164-68 0,192 85 0,-2 3 0,0 2 0,-67-10 0,-639-126 0,11-64 0,357 98 0,290 82 0,-130-60 0,157 66 0,-1 3 0,-97-20 0,100 27 0,13 0 0,1-3 0,1-1 0,0-3 0,-56-36 0,32 19 0,-174-74 0,39 20 0,150 68 0,-70-21 0,8 4 0,21 9 0,-2 4 0,-1 5 0,-116-14 0,138 23 0,51 9 0,0 1 0,0 1 0,-38 0 0,45 5-1365,1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9CF7-78CB-4F79-9A05-999238B711C2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536A-E427-4DE6-B220-AF6335A71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44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56f4e2b07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56f4e2b079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g256f4e2b079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F5F24-4879-D944-5418-C1A5DE1F9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ADE88C-54BF-62D8-B283-7CDF85AAA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F9D5EF-6AD6-E3FD-1777-4C929267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F39EEA-CC21-9D67-9F0F-CDCAF62D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C5E2D6-A957-4FF2-ADC0-3E7EB348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61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D7428-55BF-53FE-DCA6-073AA9C6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1E7651-2095-5D0F-CEC6-27F20D40A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32DD8-16E8-89E3-AFAD-FB2E269A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576DF6-8B72-B504-66A9-26A41246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ABE991-9CD4-0311-E96B-BF88F795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89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6B93B7-E466-BC25-D050-D07C609E2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B2D828-54D2-4D39-1CD1-D87080B44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1C3182-3CF1-3FDB-0FD8-72369338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7DA421-9CA5-B5B4-E822-4FC71EC7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BD0A33-31D6-D8A6-5814-86482D70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33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82639" y="678609"/>
            <a:ext cx="5693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 ExtraLight"/>
              <a:buNone/>
              <a:defRPr sz="4667" i="1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37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56f4e2b079_0_63"/>
          <p:cNvSpPr txBox="1">
            <a:spLocks noGrp="1"/>
          </p:cNvSpPr>
          <p:nvPr>
            <p:ph type="title"/>
          </p:nvPr>
        </p:nvSpPr>
        <p:spPr>
          <a:xfrm>
            <a:off x="720000" y="2400000"/>
            <a:ext cx="6879600" cy="396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400"/>
              <a:buFont typeface="Nunito ExtraLight"/>
              <a:buNone/>
              <a:defRPr sz="6400" i="1">
                <a:solidFill>
                  <a:schemeClr val="accent4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6" name="Google Shape;26;g256f4e2b079_0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46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tekst + Slogan" type="tx">
  <p:cSld name="Titel en tekst + Sloga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56f4e2b079_0_55"/>
          <p:cNvSpPr txBox="1">
            <a:spLocks noGrp="1"/>
          </p:cNvSpPr>
          <p:nvPr>
            <p:ph type="title"/>
          </p:nvPr>
        </p:nvSpPr>
        <p:spPr>
          <a:xfrm>
            <a:off x="720001" y="1680001"/>
            <a:ext cx="7127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pen Sans Medium"/>
              <a:buNone/>
              <a:defRPr sz="2000">
                <a:solidFill>
                  <a:schemeClr val="accen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56f4e2b079_0_55"/>
          <p:cNvSpPr txBox="1">
            <a:spLocks noGrp="1"/>
          </p:cNvSpPr>
          <p:nvPr>
            <p:ph type="body" idx="1"/>
          </p:nvPr>
        </p:nvSpPr>
        <p:spPr>
          <a:xfrm>
            <a:off x="720001" y="2400001"/>
            <a:ext cx="7251300" cy="372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189" lvl="0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●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1pPr>
            <a:lvl2pPr marL="914377" lvl="1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○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2pPr>
            <a:lvl3pPr marL="1371566" lvl="2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■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3pPr>
            <a:lvl4pPr marL="1828754" lvl="3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●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4pPr>
            <a:lvl5pPr marL="2285943" lvl="4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○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5pPr>
            <a:lvl6pPr marL="2743131" lvl="5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■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6pPr>
            <a:lvl7pPr marL="3200320" lvl="6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●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7pPr>
            <a:lvl8pPr marL="3657509" lvl="7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○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8pPr>
            <a:lvl9pPr marL="4114697" lvl="8" indent="-298443">
              <a:spcBef>
                <a:spcPts val="0"/>
              </a:spcBef>
              <a:spcAft>
                <a:spcPts val="0"/>
              </a:spcAft>
              <a:buSzPts val="1100"/>
              <a:buFont typeface="Roboto Serif"/>
              <a:buChar char="■"/>
              <a:defRPr sz="1100"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19" name="Google Shape;19;g256f4e2b079_0_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91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FFA9B-A519-1854-C6F1-1121246F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4AA79-FE5D-0468-533B-4C7EB9A67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30543D-F351-ED1F-FD8A-63F5C306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E5149C-0109-D7E4-FE88-724805C9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97206D-1922-F27A-552D-26DCF900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0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D5DC1-5C08-F0F3-DA02-EF62F896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33DCB0-3989-085B-B796-E93931D54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522DCF-D417-0EB8-7641-A4A83619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CE0595-EB70-BA17-17E1-A56885F4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414FEB-4F81-5A53-641D-9DD15FD4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00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1FBCA-C736-7F56-DB41-A383067C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A0BFE7-6A13-7822-B495-8179CBB22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8D59D8-80E8-D5FD-DBB6-D9CB87931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A67D2B-CCCD-6EE0-B1FF-A6C263F7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CD84C6-9076-C491-DC86-BAD29281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B752EE-139C-BEE5-CAF5-699950E7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43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6B28C-C1C6-1208-F9B2-12E42830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61D201-B173-6B45-AEBF-F6F912D3D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25D688-EBC6-042C-C63D-DF37019B5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19199E-BAED-61FC-F447-341109330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31983A-D661-C341-0727-A78AFBEA4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1F8CB6-6EF5-C52C-D67D-8F7CC1C0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5C0684-1C25-0950-1F24-71AC9F2A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931DEF1-6F7A-01F1-0A42-80378A7F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4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AA7E6-A8D6-84B4-228F-F9097C4D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71F8AF-1572-168D-3EA9-0014A68C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C2290E-54A8-8A04-80FF-97F39C35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6D8395-D0FC-E981-418B-12F61CBA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1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B2E06A-A8EE-0BA7-B487-08D2B033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4E25A26-3660-DB73-3C10-682AE6BC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23A10D-D96F-02CE-6C3F-C75C024E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49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A2F7A-4B94-6FDD-8843-D0AC9666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5A72F6-B871-2673-BB49-39C513D99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54ABED-D137-8856-E9BD-18690E1F7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DD8372-09EA-839E-FF14-48EB29D0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5FCC03-7A86-675D-7DC7-482BA1A3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6F24CF-01AD-CED6-363E-2B745250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92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958B7-520E-50D3-7AE8-D3B19B1A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759B808-0CEA-DF71-F02F-DAD8D8A28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F87441-DD63-ADA5-09B6-36334CB83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94C32F-3E9D-83F5-01BE-9ED5D3DC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D68BD9-FA41-2988-6E48-9C6B82B2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77C04F-BFEC-A23E-4EF6-999325A9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7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79F17EB-69C2-A8B5-6072-F20D4557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197F09-40D7-AA1D-37FF-CB5A2F2B6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95D960-1A1F-FC8A-C0FC-0A47703B3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55806-E95F-44BD-A0E2-36AE0D4E84BC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579875-678F-3675-3AFD-D8C8C018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96405B-F447-A32F-B862-BA5D3D1C2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F04DE-24B1-44E6-8178-EB83B5F09A1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ED62D0-87A6-2BA4-2CB0-D1EFE4883D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366078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34" Type="http://schemas.openxmlformats.org/officeDocument/2006/relationships/customXml" Target="../ink/ink17.xml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" Type="http://schemas.openxmlformats.org/officeDocument/2006/relationships/customXml" Target="../ink/ink2.xml"/><Relationship Id="rId9" Type="http://schemas.openxmlformats.org/officeDocument/2006/relationships/image" Target="../media/image1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3.png"/><Relationship Id="rId30" Type="http://schemas.openxmlformats.org/officeDocument/2006/relationships/customXml" Target="../ink/ink15.xml"/><Relationship Id="rId35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D0904-EDE7-442F-5521-51199AAFD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B910A8-67D6-74EB-3435-7CADF40BA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3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5001421" y="1234832"/>
            <a:ext cx="7367400" cy="209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nl-NL" sz="4800" b="1" i="0" dirty="0">
                <a:latin typeface="Nunito Light"/>
                <a:sym typeface="Nunito Light"/>
              </a:rPr>
              <a:t>Workshop:</a:t>
            </a:r>
            <a:br>
              <a:rPr lang="nl-NL" sz="4800" b="1" i="0" dirty="0">
                <a:latin typeface="Nunito Light"/>
              </a:rPr>
            </a:br>
            <a:r>
              <a:rPr lang="nl-NL" sz="4800" i="0" dirty="0">
                <a:latin typeface="Nunito Light"/>
                <a:sym typeface="Nunito Light"/>
              </a:rPr>
              <a:t>Toekomstbeeld ecologie, biodiversiteit en waterkwaliteit</a:t>
            </a:r>
            <a:endParaRPr lang="nl-NL" sz="4800" i="0" dirty="0">
              <a:latin typeface="Nunito Light"/>
            </a:endParaRPr>
          </a:p>
          <a:p>
            <a:pPr>
              <a:buSzPct val="175000"/>
            </a:pPr>
            <a:endParaRPr lang="nl-NL" sz="2800" dirty="0">
              <a:solidFill>
                <a:schemeClr val="lt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F952B5-7CD1-5058-FE19-BE50E2C916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56" t="14188" b="22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08D867BD-911B-7E91-AD32-A1DC8AA0A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02" y="0"/>
            <a:ext cx="8899398" cy="6543675"/>
          </a:xfrm>
          <a:prstGeom prst="rect">
            <a:avLst/>
          </a:prstGeom>
        </p:spPr>
      </p:pic>
      <p:sp>
        <p:nvSpPr>
          <p:cNvPr id="6" name="Google Shape;37;g256f4e2b079_0_68">
            <a:extLst>
              <a:ext uri="{FF2B5EF4-FFF2-40B4-BE49-F238E27FC236}">
                <a16:creationId xmlns:a16="http://schemas.microsoft.com/office/drawing/2014/main" id="{85F9B3A5-A115-758E-6EA7-97805319E06B}"/>
              </a:ext>
            </a:extLst>
          </p:cNvPr>
          <p:cNvSpPr txBox="1">
            <a:spLocks/>
          </p:cNvSpPr>
          <p:nvPr/>
        </p:nvSpPr>
        <p:spPr>
          <a:xfrm>
            <a:off x="9165412" y="6274774"/>
            <a:ext cx="6943725" cy="69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Nunito ExtraLight"/>
              <a:buNone/>
              <a:defRPr sz="4700" b="0" i="1" u="none" strike="noStrike" cap="none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NL" sz="2400" dirty="0"/>
              <a:t>Foto:  Paul van Veen</a:t>
            </a:r>
          </a:p>
        </p:txBody>
      </p:sp>
      <p:pic>
        <p:nvPicPr>
          <p:cNvPr id="4" name="Afbeelding 3" descr="Afbeelding met schermopname, Elektrisch blauw, blauw, ontwerp&#10;&#10;Door AI gegenereerde inhoud is mogelijk onjuist.">
            <a:extLst>
              <a:ext uri="{FF2B5EF4-FFF2-40B4-BE49-F238E27FC236}">
                <a16:creationId xmlns:a16="http://schemas.microsoft.com/office/drawing/2014/main" id="{1C5ADB64-2046-D173-B7C2-C5686E8AE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4" y="-27461"/>
            <a:ext cx="10212836" cy="7111160"/>
          </a:xfrm>
          <a:prstGeom prst="rect">
            <a:avLst/>
          </a:prstGeom>
        </p:spPr>
      </p:pic>
      <p:sp>
        <p:nvSpPr>
          <p:cNvPr id="7" name="Google Shape;31;p1">
            <a:extLst>
              <a:ext uri="{FF2B5EF4-FFF2-40B4-BE49-F238E27FC236}">
                <a16:creationId xmlns:a16="http://schemas.microsoft.com/office/drawing/2014/main" id="{E2593784-1185-129F-BFC4-DC084277F23A}"/>
              </a:ext>
            </a:extLst>
          </p:cNvPr>
          <p:cNvSpPr txBox="1">
            <a:spLocks/>
          </p:cNvSpPr>
          <p:nvPr/>
        </p:nvSpPr>
        <p:spPr>
          <a:xfrm>
            <a:off x="4882678" y="4160"/>
            <a:ext cx="7604886" cy="56190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 fontScale="97500"/>
          </a:bodyPr>
          <a:lstStyle>
            <a:lvl1pPr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 ExtraLight"/>
              <a:buNone/>
              <a:defRPr sz="4667" i="1" kern="120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pPr>
              <a:buSzPct val="82742"/>
            </a:pPr>
            <a:r>
              <a:rPr lang="nl-NL" sz="5500" b="1" dirty="0">
                <a:latin typeface="Nunito ExtraLight" pitchFamily="2" charset="0"/>
                <a:ea typeface="Nunito Light"/>
                <a:cs typeface="Nunito Light"/>
                <a:sym typeface="Nunito Light"/>
              </a:rPr>
              <a:t>Werkspoor Ecologie, Biodiversiteit en Waterkwaliteit</a:t>
            </a:r>
            <a:br>
              <a:rPr lang="nl-NL" b="1" dirty="0">
                <a:latin typeface="Nunito ExtraLight" pitchFamily="2" charset="0"/>
                <a:ea typeface="Nunito Light"/>
                <a:cs typeface="Nunito Light"/>
                <a:sym typeface="Nunito Light"/>
              </a:rPr>
            </a:br>
            <a:br>
              <a:rPr lang="nl-NL" dirty="0">
                <a:latin typeface="Nunito Light"/>
                <a:ea typeface="Nunito Light"/>
                <a:cs typeface="Nunito Light"/>
                <a:sym typeface="Nunito Light"/>
              </a:rPr>
            </a:br>
            <a:endParaRPr lang="nl-NL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>
              <a:buSzPct val="175000"/>
            </a:pPr>
            <a:endParaRPr lang="nl-NL" sz="2223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;g256f4e2b079_0_68">
            <a:extLst>
              <a:ext uri="{FF2B5EF4-FFF2-40B4-BE49-F238E27FC236}">
                <a16:creationId xmlns:a16="http://schemas.microsoft.com/office/drawing/2014/main" id="{2B298105-5DB5-EA5C-1D4F-9FDE7B845FF6}"/>
              </a:ext>
            </a:extLst>
          </p:cNvPr>
          <p:cNvSpPr txBox="1">
            <a:spLocks/>
          </p:cNvSpPr>
          <p:nvPr/>
        </p:nvSpPr>
        <p:spPr>
          <a:xfrm>
            <a:off x="1038053" y="1979875"/>
            <a:ext cx="7923068" cy="47071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kumimoji="0" lang="nl-NL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Overeenkomst Samenwerking IJsselmeergebied 2024-2028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Vijf doelen:</a:t>
            </a:r>
            <a:b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- Waterbeschikbaarheid</a:t>
            </a:r>
            <a:b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- Waterveiligheid</a:t>
            </a:r>
            <a:b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- </a:t>
            </a:r>
            <a:r>
              <a:rPr lang="nl-NL" b="1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Ecologie, Biodiversiteit en Waterkwaliteit</a:t>
            </a:r>
            <a:b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- Ruimtelijke Kwaliteit</a:t>
            </a:r>
            <a:b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- Economische Vitaliteit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EBW als werkspoor binnen Platform IJsselmeergebied</a:t>
            </a:r>
            <a:b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endParaRPr lang="nl-NL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sz="1100" u="sng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lvl="2" indent="-171450">
              <a:lnSpc>
                <a:spcPct val="115000"/>
              </a:lnSpc>
              <a:buSzPts val="1100"/>
              <a:buFontTx/>
              <a:buChar char="-"/>
              <a:defRPr/>
            </a:pPr>
            <a:endParaRPr kumimoji="0" lang="nl-NL" sz="1100" b="0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DB73089-6218-64E5-7A5D-C10CA1F7CA1E}"/>
              </a:ext>
            </a:extLst>
          </p:cNvPr>
          <p:cNvSpPr txBox="1"/>
          <p:nvPr/>
        </p:nvSpPr>
        <p:spPr>
          <a:xfrm>
            <a:off x="1038053" y="1345067"/>
            <a:ext cx="60946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28AC7C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Platform IJsselmeergebied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063DC6-2321-C6F0-6B96-8C107A4A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6159">
            <a:off x="7137764" y="856883"/>
            <a:ext cx="3627990" cy="51442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D5B86B3-17F0-7A3E-083D-728753E3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72" y="618591"/>
            <a:ext cx="10239375" cy="57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EE1AA-BECD-F0C6-F434-5E82B30A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;g256f4e2b079_0_68">
            <a:extLst>
              <a:ext uri="{FF2B5EF4-FFF2-40B4-BE49-F238E27FC236}">
                <a16:creationId xmlns:a16="http://schemas.microsoft.com/office/drawing/2014/main" id="{C4F0E457-1AF6-3F5D-97A4-2522A8D194CD}"/>
              </a:ext>
            </a:extLst>
          </p:cNvPr>
          <p:cNvSpPr txBox="1">
            <a:spLocks/>
          </p:cNvSpPr>
          <p:nvPr/>
        </p:nvSpPr>
        <p:spPr>
          <a:xfrm>
            <a:off x="1038053" y="1979875"/>
            <a:ext cx="9801398" cy="47071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kumimoji="0" lang="nl-NL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Missie: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nl-NL" sz="1600" b="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‘’Bijdragen aan het behouden en versterken van de ecologie, biodiversiteit en waterkwaliteit in het IJsselmeergebied’’</a:t>
            </a:r>
            <a:endParaRPr kumimoji="0" lang="nl-NL" b="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Rol: agenderen en adviseren, zelf geen bestuurlijke zeggenschap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Brede deelname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Samenbrengen EBW belangen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Thema’s: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Toekomstbeeld EBW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Agenderen en adviseren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Monitoringsstrategie (Staat van systeem)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Kennisontwikkeling</a:t>
            </a:r>
            <a:b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endParaRPr lang="nl-NL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sz="1100" u="sng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lvl="2" indent="-171450">
              <a:lnSpc>
                <a:spcPct val="115000"/>
              </a:lnSpc>
              <a:buSzPts val="1100"/>
              <a:buFontTx/>
              <a:buChar char="-"/>
              <a:defRPr/>
            </a:pPr>
            <a:endParaRPr kumimoji="0" lang="nl-NL" sz="1100" b="0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F512C9B-0AC1-E859-A396-F4D8AD6F22F0}"/>
              </a:ext>
            </a:extLst>
          </p:cNvPr>
          <p:cNvSpPr txBox="1"/>
          <p:nvPr/>
        </p:nvSpPr>
        <p:spPr>
          <a:xfrm>
            <a:off x="1038052" y="1345067"/>
            <a:ext cx="10194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Team Ecologie, Biodiversiteit en Waterkwaliteit (EBW)</a:t>
            </a:r>
            <a:endParaRPr lang="nl-NL" sz="1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606E37-58F4-64E5-4B63-9881053D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499" b="27598"/>
          <a:stretch/>
        </p:blipFill>
        <p:spPr>
          <a:xfrm rot="425035">
            <a:off x="8320246" y="3316799"/>
            <a:ext cx="3667125" cy="3589627"/>
          </a:xfrm>
          <a:prstGeom prst="rect">
            <a:avLst/>
          </a:prstGeom>
        </p:spPr>
      </p:pic>
      <p:sp>
        <p:nvSpPr>
          <p:cNvPr id="4" name="Google Shape;38;g256f4e2b079_0_68">
            <a:extLst>
              <a:ext uri="{FF2B5EF4-FFF2-40B4-BE49-F238E27FC236}">
                <a16:creationId xmlns:a16="http://schemas.microsoft.com/office/drawing/2014/main" id="{738C397E-735A-F071-B18A-1DED05FB82EA}"/>
              </a:ext>
            </a:extLst>
          </p:cNvPr>
          <p:cNvSpPr txBox="1">
            <a:spLocks/>
          </p:cNvSpPr>
          <p:nvPr/>
        </p:nvSpPr>
        <p:spPr>
          <a:xfrm rot="425035">
            <a:off x="8910638" y="3396312"/>
            <a:ext cx="3181350" cy="3868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1100" u="sng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lvl="2" indent="-171450">
              <a:lnSpc>
                <a:spcPct val="115000"/>
              </a:lnSpc>
              <a:buSzPts val="1100"/>
              <a:buFontTx/>
              <a:buChar char="-"/>
              <a:defRPr/>
            </a:pPr>
            <a:endParaRPr kumimoji="0" lang="nl-NL" sz="1100" b="0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b="1" dirty="0">
                <a:latin typeface="Segoe Print" panose="02000600000000000000" pitchFamily="2" charset="0"/>
              </a:rPr>
              <a:t>Deelnemers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dirty="0">
                <a:latin typeface="Segoe Print" panose="02000600000000000000" pitchFamily="2" charset="0"/>
              </a:rPr>
              <a:t>Ministerie van LVVN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dirty="0">
                <a:latin typeface="Segoe Print" panose="02000600000000000000" pitchFamily="2" charset="0"/>
              </a:rPr>
              <a:t>Ministerie van </a:t>
            </a:r>
            <a:r>
              <a:rPr lang="nl-NL" sz="1600" dirty="0" err="1">
                <a:latin typeface="Segoe Print" panose="02000600000000000000" pitchFamily="2" charset="0"/>
              </a:rPr>
              <a:t>IenW</a:t>
            </a:r>
            <a:endParaRPr lang="nl-NL" sz="1600" dirty="0">
              <a:latin typeface="Segoe Print" panose="020006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dirty="0">
                <a:latin typeface="Segoe Print" panose="02000600000000000000" pitchFamily="2" charset="0"/>
              </a:rPr>
              <a:t>Rijkswaterstaat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dirty="0">
                <a:latin typeface="Segoe Print" panose="02000600000000000000" pitchFamily="2" charset="0"/>
              </a:rPr>
              <a:t>Gemeente Almere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dirty="0">
                <a:latin typeface="Segoe Print" panose="02000600000000000000" pitchFamily="2" charset="0"/>
              </a:rPr>
              <a:t>Waterschap Zuiderzeeland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dirty="0" err="1">
                <a:latin typeface="Segoe Print" panose="02000600000000000000" pitchFamily="2" charset="0"/>
              </a:rPr>
              <a:t>Liasion</a:t>
            </a:r>
            <a:r>
              <a:rPr lang="nl-NL" sz="1600" dirty="0">
                <a:latin typeface="Segoe Print" panose="02000600000000000000" pitchFamily="2" charset="0"/>
              </a:rPr>
              <a:t> Provincies</a:t>
            </a:r>
            <a:br>
              <a:rPr lang="nl-NL" sz="1600" dirty="0">
                <a:latin typeface="Segoe Print" panose="02000600000000000000" pitchFamily="2" charset="0"/>
              </a:rPr>
            </a:br>
            <a:r>
              <a:rPr lang="nl-NL" sz="1600" dirty="0">
                <a:latin typeface="Segoe Print" panose="02000600000000000000" pitchFamily="2" charset="0"/>
              </a:rPr>
              <a:t>ROIJ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dirty="0">
                <a:latin typeface="Segoe Print" panose="02000600000000000000" pitchFamily="2" charset="0"/>
              </a:rPr>
              <a:t>Coalitie Blauwe Hart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dirty="0">
                <a:latin typeface="Segoe Print" panose="02000600000000000000" pitchFamily="2" charset="0"/>
              </a:rPr>
              <a:t>RVO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90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56f4e2b079_0_68"/>
          <p:cNvSpPr txBox="1">
            <a:spLocks noGrp="1"/>
          </p:cNvSpPr>
          <p:nvPr>
            <p:ph type="title"/>
          </p:nvPr>
        </p:nvSpPr>
        <p:spPr>
          <a:xfrm>
            <a:off x="894929" y="1753630"/>
            <a:ext cx="7127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/>
              <a:t>Ecologisch Toekomstbeeld</a:t>
            </a:r>
            <a:endParaRPr sz="3600" dirty="0"/>
          </a:p>
        </p:txBody>
      </p:sp>
      <p:pic>
        <p:nvPicPr>
          <p:cNvPr id="4" name="Afbeelding 3" descr="Afbeelding met vogel, buitenshuis, zittend, fauna&#10;&#10;Door AI gegenereerde inhoud is mogelijk onjuist.">
            <a:extLst>
              <a:ext uri="{FF2B5EF4-FFF2-40B4-BE49-F238E27FC236}">
                <a16:creationId xmlns:a16="http://schemas.microsoft.com/office/drawing/2014/main" id="{ABBBE6F2-FC36-53F2-3D49-29FF2350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53" y="1260355"/>
            <a:ext cx="4107931" cy="6161032"/>
          </a:xfrm>
          <a:prstGeom prst="rect">
            <a:avLst/>
          </a:prstGeom>
        </p:spPr>
      </p:pic>
      <p:sp>
        <p:nvSpPr>
          <p:cNvPr id="2" name="Google Shape;38;g256f4e2b079_0_68">
            <a:extLst>
              <a:ext uri="{FF2B5EF4-FFF2-40B4-BE49-F238E27FC236}">
                <a16:creationId xmlns:a16="http://schemas.microsoft.com/office/drawing/2014/main" id="{A73FBA55-7A9B-EE1E-9B09-745A9D1ED349}"/>
              </a:ext>
            </a:extLst>
          </p:cNvPr>
          <p:cNvSpPr txBox="1">
            <a:spLocks/>
          </p:cNvSpPr>
          <p:nvPr/>
        </p:nvSpPr>
        <p:spPr>
          <a:xfrm>
            <a:off x="698891" y="2486380"/>
            <a:ext cx="6442497" cy="47071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6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Samenbrengen opgaven &gt; Wat is er nodig voor robuust systeem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6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Concretiseren is er nodig voor robuust systeem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6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Middel / Tool om integraal gesprek aan te gaan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  <a:tabLst/>
              <a:defRPr/>
            </a:pPr>
            <a:endParaRPr lang="nl-NL" sz="16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nl-NL" sz="16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Inhoud Toekomstbeeld: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Belang van robuust systeem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kumimoji="0" lang="nl-NL" sz="16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Hoe ziet het toekomstbeeld eruit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Wat is daar concreet voor nodig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kumimoji="0" lang="nl-NL" sz="16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Hoe verhoudt dit zich tot andere functies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kumimoji="0" lang="nl-NL" sz="16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Uitwerking per deelgebied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sz="1100" u="sng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sz="1100" u="sng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0" lvl="2">
              <a:lnSpc>
                <a:spcPct val="115000"/>
              </a:lnSpc>
              <a:buSzPts val="1100"/>
              <a:defRPr/>
            </a:pPr>
            <a:endParaRPr kumimoji="0" lang="nl-NL" sz="1100" b="0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6" name="Google Shape;37;g256f4e2b079_0_68">
            <a:extLst>
              <a:ext uri="{FF2B5EF4-FFF2-40B4-BE49-F238E27FC236}">
                <a16:creationId xmlns:a16="http://schemas.microsoft.com/office/drawing/2014/main" id="{791C5351-8C6A-C42A-BD28-183A4C21A574}"/>
              </a:ext>
            </a:extLst>
          </p:cNvPr>
          <p:cNvSpPr txBox="1">
            <a:spLocks/>
          </p:cNvSpPr>
          <p:nvPr/>
        </p:nvSpPr>
        <p:spPr>
          <a:xfrm>
            <a:off x="9165412" y="6274774"/>
            <a:ext cx="6943725" cy="69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Nunito ExtraLight"/>
              <a:buNone/>
              <a:defRPr sz="4700" b="0" i="1" u="none" strike="noStrike" cap="none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NL" sz="2400" dirty="0">
                <a:solidFill>
                  <a:schemeClr val="bg2">
                    <a:lumMod val="50000"/>
                  </a:schemeClr>
                </a:solidFill>
              </a:rPr>
              <a:t>Foto:  Paul van Veen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0BE79-1936-FF02-877C-64FF662F5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;g256f4e2b079_0_68">
            <a:extLst>
              <a:ext uri="{FF2B5EF4-FFF2-40B4-BE49-F238E27FC236}">
                <a16:creationId xmlns:a16="http://schemas.microsoft.com/office/drawing/2014/main" id="{7CC48FAB-B88F-C3D7-2463-C778F5C6E4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2643" y="1129776"/>
            <a:ext cx="778116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Kernopgaven Toekomstbeeld EBW</a:t>
            </a:r>
            <a:endParaRPr sz="3600" dirty="0"/>
          </a:p>
        </p:txBody>
      </p:sp>
      <p:sp>
        <p:nvSpPr>
          <p:cNvPr id="5" name="Google Shape;38;g256f4e2b079_0_68">
            <a:extLst>
              <a:ext uri="{FF2B5EF4-FFF2-40B4-BE49-F238E27FC236}">
                <a16:creationId xmlns:a16="http://schemas.microsoft.com/office/drawing/2014/main" id="{A43EA510-04A7-6DEF-E882-8F859C51A369}"/>
              </a:ext>
            </a:extLst>
          </p:cNvPr>
          <p:cNvSpPr txBox="1">
            <a:spLocks/>
          </p:cNvSpPr>
          <p:nvPr/>
        </p:nvSpPr>
        <p:spPr>
          <a:xfrm>
            <a:off x="853280" y="2085614"/>
            <a:ext cx="3653297" cy="41674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nl-NL" sz="24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Waterkwaliteit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24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nl-NL" sz="24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Voldoende leefgebieden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24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nl-NL" sz="24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Kwaliteit leefgebieden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24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nl-NL" sz="24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Connectiviteit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24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nl-NL" sz="2400" b="0" i="0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erif"/>
                <a:cs typeface="Roboto Serif"/>
                <a:sym typeface="Roboto Serif"/>
              </a:rPr>
              <a:t>Natuurlijk peil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24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kumimoji="0" lang="nl-NL" sz="1600" b="0" i="0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L="0" lvl="2">
              <a:lnSpc>
                <a:spcPct val="115000"/>
              </a:lnSpc>
              <a:buSzPts val="1100"/>
              <a:defRPr/>
            </a:pPr>
            <a:endParaRPr kumimoji="0" lang="nl-NL" sz="1100" b="0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15" name="Google Shape;38;g256f4e2b079_0_68">
            <a:extLst>
              <a:ext uri="{FF2B5EF4-FFF2-40B4-BE49-F238E27FC236}">
                <a16:creationId xmlns:a16="http://schemas.microsoft.com/office/drawing/2014/main" id="{0385E5D7-B01B-1C4C-3DBB-8264FDF52107}"/>
              </a:ext>
            </a:extLst>
          </p:cNvPr>
          <p:cNvSpPr txBox="1">
            <a:spLocks/>
          </p:cNvSpPr>
          <p:nvPr/>
        </p:nvSpPr>
        <p:spPr>
          <a:xfrm>
            <a:off x="7091025" y="1893276"/>
            <a:ext cx="4849963" cy="48400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TBES Markermeer/</a:t>
            </a:r>
            <a:r>
              <a:rPr lang="nl-NL" sz="1600" kern="0" dirty="0" err="1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IJmeer</a:t>
            </a:r>
            <a:endParaRPr lang="nl-NL" sz="16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Zones met helder en ondiep water (waterplanten)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Slibgradiënt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Overgangszones van formaat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Verbinding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16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Strategieën PAGW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Natuurlijke dynamiek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Creëren leefgebieden</a:t>
            </a:r>
          </a:p>
          <a:p>
            <a:pPr marL="342900" indent="-34290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Connectiviteit</a:t>
            </a:r>
          </a:p>
          <a:p>
            <a:pPr marL="342900" indent="-342900">
              <a:lnSpc>
                <a:spcPct val="115000"/>
              </a:lnSpc>
              <a:buSzPts val="1100"/>
              <a:buFontTx/>
              <a:buChar char="-"/>
              <a:defRPr/>
            </a:pPr>
            <a:endParaRPr lang="nl-NL" sz="16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Natura 2000 / NHV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Herstel habitattypen/leefgebieden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Systeemherstel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Opheffen barrières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16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Kaderrichtlijn Water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Chemische Waterkwaliteit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Ecologische Waterkwaliteit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16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sz="16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Andere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nl-NL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(CBHN, Natuurwinstplan, e.a.)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nl-NL" sz="2400" kern="0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0" lvl="2">
              <a:lnSpc>
                <a:spcPct val="115000"/>
              </a:lnSpc>
              <a:buSzPts val="1100"/>
              <a:defRPr/>
            </a:pPr>
            <a:endParaRPr kumimoji="0" lang="nl-NL" sz="1800" b="0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D6CC19D3-4D9F-6F23-966B-F3A94183FF23}"/>
                  </a:ext>
                </a:extLst>
              </p14:cNvPr>
              <p14:cNvContentPartPr/>
              <p14:nvPr/>
            </p14:nvContentPartPr>
            <p14:xfrm>
              <a:off x="4447391" y="2330541"/>
              <a:ext cx="2796480" cy="86652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D6CC19D3-4D9F-6F23-966B-F3A94183FF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1271" y="2324421"/>
                <a:ext cx="280872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1A4673DF-8730-C51F-3980-9E424C1DFDF3}"/>
                  </a:ext>
                </a:extLst>
              </p14:cNvPr>
              <p14:cNvContentPartPr/>
              <p14:nvPr/>
            </p14:nvContentPartPr>
            <p14:xfrm>
              <a:off x="3984431" y="2527821"/>
              <a:ext cx="3259440" cy="1477080"/>
            </p14:xfrm>
          </p:contentPart>
        </mc:Choice>
        <mc:Fallback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1A4673DF-8730-C51F-3980-9E424C1DFD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8311" y="2521701"/>
                <a:ext cx="3271680" cy="14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3F3C8931-F40A-7813-36C3-D424B492551E}"/>
                  </a:ext>
                </a:extLst>
              </p14:cNvPr>
              <p14:cNvContentPartPr/>
              <p14:nvPr/>
            </p14:nvContentPartPr>
            <p14:xfrm>
              <a:off x="4429031" y="2733741"/>
              <a:ext cx="2805480" cy="449640"/>
            </p14:xfrm>
          </p:contentPart>
        </mc:Choice>
        <mc:Fallback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3F3C8931-F40A-7813-36C3-D424B4925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2911" y="2727621"/>
                <a:ext cx="28177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77C6F39D-23CA-442D-072E-F5F97204F383}"/>
                  </a:ext>
                </a:extLst>
              </p14:cNvPr>
              <p14:cNvContentPartPr/>
              <p14:nvPr/>
            </p14:nvContentPartPr>
            <p14:xfrm>
              <a:off x="3004511" y="2940381"/>
              <a:ext cx="4230360" cy="2016360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77C6F39D-23CA-442D-072E-F5F97204F3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8391" y="2934261"/>
                <a:ext cx="4242600" cy="20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9C681376-174D-7B46-19AE-BCB47EEACC2A}"/>
                  </a:ext>
                </a:extLst>
              </p14:cNvPr>
              <p14:cNvContentPartPr/>
              <p14:nvPr/>
            </p14:nvContentPartPr>
            <p14:xfrm>
              <a:off x="3048431" y="3549861"/>
              <a:ext cx="4177080" cy="2209320"/>
            </p14:xfrm>
          </p:contentPart>
        </mc:Choice>
        <mc:Fallback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9C681376-174D-7B46-19AE-BCB47EEACC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2311" y="3543741"/>
                <a:ext cx="4189320" cy="22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AEC4902D-6D5C-EE54-24A8-B0489A1B18FE}"/>
                  </a:ext>
                </a:extLst>
              </p14:cNvPr>
              <p14:cNvContentPartPr/>
              <p14:nvPr/>
            </p14:nvContentPartPr>
            <p14:xfrm>
              <a:off x="4414991" y="3233421"/>
              <a:ext cx="2810880" cy="513720"/>
            </p14:xfrm>
          </p:contentPart>
        </mc:Choice>
        <mc:Fallback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AEC4902D-6D5C-EE54-24A8-B0489A1B18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8871" y="3227301"/>
                <a:ext cx="2823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8DA017E3-E3A8-4EEF-8479-EA4B000523B3}"/>
                  </a:ext>
                </a:extLst>
              </p14:cNvPr>
              <p14:cNvContentPartPr/>
              <p14:nvPr/>
            </p14:nvContentPartPr>
            <p14:xfrm>
              <a:off x="2989031" y="3953421"/>
              <a:ext cx="4236480" cy="1011960"/>
            </p14:xfrm>
          </p:contentPart>
        </mc:Choice>
        <mc:Fallback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8DA017E3-E3A8-4EEF-8479-EA4B000523B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82911" y="3947301"/>
                <a:ext cx="424872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6406195E-F9E7-2E4C-5971-29266541C188}"/>
                  </a:ext>
                </a:extLst>
              </p14:cNvPr>
              <p14:cNvContentPartPr/>
              <p14:nvPr/>
            </p14:nvContentPartPr>
            <p14:xfrm>
              <a:off x="3218351" y="2590461"/>
              <a:ext cx="4034520" cy="2970360"/>
            </p14:xfrm>
          </p:contentPart>
        </mc:Choice>
        <mc:Fallback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6406195E-F9E7-2E4C-5971-29266541C1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2231" y="2584341"/>
                <a:ext cx="4046760" cy="29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5A7B773F-17B4-C740-57A4-93E6BC00A3C4}"/>
                  </a:ext>
                </a:extLst>
              </p14:cNvPr>
              <p14:cNvContentPartPr/>
              <p14:nvPr/>
            </p14:nvContentPartPr>
            <p14:xfrm>
              <a:off x="3255071" y="2581101"/>
              <a:ext cx="3970440" cy="3183480"/>
            </p14:xfrm>
          </p:contentPart>
        </mc:Choice>
        <mc:Fallback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5A7B773F-17B4-C740-57A4-93E6BC00A3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51" y="2574981"/>
                <a:ext cx="3982680" cy="31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640E65E5-4640-2F52-038A-7C94A43DCB5F}"/>
                  </a:ext>
                </a:extLst>
              </p14:cNvPr>
              <p14:cNvContentPartPr/>
              <p14:nvPr/>
            </p14:nvContentPartPr>
            <p14:xfrm>
              <a:off x="3046631" y="4759821"/>
              <a:ext cx="4197240" cy="96192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640E65E5-4640-2F52-038A-7C94A43DCB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40511" y="4753701"/>
                <a:ext cx="420948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345D75AE-097B-9F6D-2D8F-33E2E3E89CFD}"/>
                  </a:ext>
                </a:extLst>
              </p14:cNvPr>
              <p14:cNvContentPartPr/>
              <p14:nvPr/>
            </p14:nvContentPartPr>
            <p14:xfrm>
              <a:off x="4410671" y="3245301"/>
              <a:ext cx="2814840" cy="1317600"/>
            </p14:xfrm>
          </p:contentPart>
        </mc:Choice>
        <mc:Fallback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345D75AE-097B-9F6D-2D8F-33E2E3E89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04551" y="3239181"/>
                <a:ext cx="2827080" cy="13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A5AA4C49-4528-4DC6-FA53-72C24D113752}"/>
                  </a:ext>
                </a:extLst>
              </p14:cNvPr>
              <p14:cNvContentPartPr/>
              <p14:nvPr/>
            </p14:nvContentPartPr>
            <p14:xfrm>
              <a:off x="4121591" y="4050981"/>
              <a:ext cx="3095280" cy="520920"/>
            </p14:xfrm>
          </p:contentPart>
        </mc:Choice>
        <mc:Fallback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A5AA4C49-4528-4DC6-FA53-72C24D1137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15471" y="4044861"/>
                <a:ext cx="310752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A00004FC-A2E1-519A-2AA4-3F7F6829623F}"/>
                  </a:ext>
                </a:extLst>
              </p14:cNvPr>
              <p14:cNvContentPartPr/>
              <p14:nvPr/>
            </p14:nvContentPartPr>
            <p14:xfrm>
              <a:off x="2937911" y="4839741"/>
              <a:ext cx="4314600" cy="136800"/>
            </p14:xfrm>
          </p:contentPart>
        </mc:Choice>
        <mc:Fallback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A00004FC-A2E1-519A-2AA4-3F7F6829623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1791" y="4833621"/>
                <a:ext cx="4326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30E7DEAF-7674-599F-EB17-E70697FA4BBE}"/>
                  </a:ext>
                </a:extLst>
              </p14:cNvPr>
              <p14:cNvContentPartPr/>
              <p14:nvPr/>
            </p14:nvContentPartPr>
            <p14:xfrm>
              <a:off x="3314471" y="2582181"/>
              <a:ext cx="3911040" cy="2160000"/>
            </p14:xfrm>
          </p:contentPart>
        </mc:Choice>
        <mc:Fallback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30E7DEAF-7674-599F-EB17-E70697FA4B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8351" y="2576061"/>
                <a:ext cx="3923280" cy="21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F823C4A8-817B-352E-79A6-A5C3C0F5EDF3}"/>
                  </a:ext>
                </a:extLst>
              </p14:cNvPr>
              <p14:cNvContentPartPr/>
              <p14:nvPr/>
            </p14:nvContentPartPr>
            <p14:xfrm>
              <a:off x="3323471" y="2590101"/>
              <a:ext cx="3920400" cy="960120"/>
            </p14:xfrm>
          </p:contentPart>
        </mc:Choice>
        <mc:Fallback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F823C4A8-817B-352E-79A6-A5C3C0F5ED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7351" y="2583981"/>
                <a:ext cx="393264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t 31">
                <a:extLst>
                  <a:ext uri="{FF2B5EF4-FFF2-40B4-BE49-F238E27FC236}">
                    <a16:creationId xmlns:a16="http://schemas.microsoft.com/office/drawing/2014/main" id="{E5C4DFDD-BECB-F760-8F6D-B78D3E5A035B}"/>
                  </a:ext>
                </a:extLst>
              </p14:cNvPr>
              <p14:cNvContentPartPr/>
              <p14:nvPr/>
            </p14:nvContentPartPr>
            <p14:xfrm>
              <a:off x="4187111" y="3737421"/>
              <a:ext cx="3056760" cy="360720"/>
            </p14:xfrm>
          </p:contentPart>
        </mc:Choice>
        <mc:Fallback>
          <p:pic>
            <p:nvPicPr>
              <p:cNvPr id="32" name="Inkt 31">
                <a:extLst>
                  <a:ext uri="{FF2B5EF4-FFF2-40B4-BE49-F238E27FC236}">
                    <a16:creationId xmlns:a16="http://schemas.microsoft.com/office/drawing/2014/main" id="{E5C4DFDD-BECB-F760-8F6D-B78D3E5A03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80991" y="3731301"/>
                <a:ext cx="3069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665A012B-EF61-7A51-9DDF-DF359DE9D694}"/>
                  </a:ext>
                </a:extLst>
              </p14:cNvPr>
              <p14:cNvContentPartPr/>
              <p14:nvPr/>
            </p14:nvContentPartPr>
            <p14:xfrm>
              <a:off x="3162191" y="2595501"/>
              <a:ext cx="4036680" cy="1161000"/>
            </p14:xfrm>
          </p:contentPart>
        </mc:Choice>
        <mc:Fallback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665A012B-EF61-7A51-9DDF-DF359DE9D69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56071" y="2589381"/>
                <a:ext cx="4048920" cy="11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40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DD01-24EB-C35F-D19F-BFB662464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;g256f4e2b079_0_68">
            <a:extLst>
              <a:ext uri="{FF2B5EF4-FFF2-40B4-BE49-F238E27FC236}">
                <a16:creationId xmlns:a16="http://schemas.microsoft.com/office/drawing/2014/main" id="{4D745A6F-DB0B-A291-0A79-B71E9788C732}"/>
              </a:ext>
            </a:extLst>
          </p:cNvPr>
          <p:cNvSpPr txBox="1">
            <a:spLocks/>
          </p:cNvSpPr>
          <p:nvPr/>
        </p:nvSpPr>
        <p:spPr>
          <a:xfrm>
            <a:off x="1038053" y="1979875"/>
            <a:ext cx="9801398" cy="47071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sz="18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Toekomstbeeld eind 2025 opgeleverd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nl-NL" sz="18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Werkplan 2026</a:t>
            </a:r>
            <a:br>
              <a:rPr lang="nl-NL" sz="18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r>
              <a:rPr lang="nl-NL" sz="1800" kern="0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  <a:t>- Relatie met andere doelen wordt gezocht (zoals DPIJ)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br>
              <a:rPr lang="nl-NL" dirty="0">
                <a:solidFill>
                  <a:srgbClr val="595959"/>
                </a:solidFill>
                <a:latin typeface="Roboto Serif"/>
                <a:cs typeface="Roboto Serif"/>
                <a:sym typeface="Roboto Serif"/>
              </a:rPr>
            </a:br>
            <a:endParaRPr lang="nl-NL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sz="1100" u="sng" dirty="0">
              <a:solidFill>
                <a:srgbClr val="595959"/>
              </a:solidFill>
              <a:latin typeface="Roboto Serif"/>
              <a:cs typeface="Roboto Serif"/>
              <a:sym typeface="Roboto Serif"/>
            </a:endParaRPr>
          </a:p>
          <a:p>
            <a:pPr marL="171450" lvl="2" indent="-171450">
              <a:lnSpc>
                <a:spcPct val="115000"/>
              </a:lnSpc>
              <a:buSzPts val="1100"/>
              <a:buFontTx/>
              <a:buChar char="-"/>
              <a:defRPr/>
            </a:pPr>
            <a:endParaRPr kumimoji="0" lang="nl-NL" sz="1100" b="0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Serif"/>
              <a:cs typeface="Roboto Serif"/>
              <a:sym typeface="Roboto Serif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4164818-E740-80D0-ACB9-973679E6CDC9}"/>
              </a:ext>
            </a:extLst>
          </p:cNvPr>
          <p:cNvSpPr txBox="1"/>
          <p:nvPr/>
        </p:nvSpPr>
        <p:spPr>
          <a:xfrm>
            <a:off x="1038052" y="1345067"/>
            <a:ext cx="10194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Vervolg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820015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Breedbeeld</PresentationFormat>
  <Paragraphs>90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 New</vt:lpstr>
      <vt:lpstr>Nunito</vt:lpstr>
      <vt:lpstr>Nunito ExtraLight</vt:lpstr>
      <vt:lpstr>Nunito Light</vt:lpstr>
      <vt:lpstr>Open Sans Medium</vt:lpstr>
      <vt:lpstr>Roboto Serif</vt:lpstr>
      <vt:lpstr>Segoe Print</vt:lpstr>
      <vt:lpstr>Kantoorthema</vt:lpstr>
      <vt:lpstr>PowerPoint-presentatie</vt:lpstr>
      <vt:lpstr>Workshop: Toekomstbeeld ecologie, biodiversiteit en waterkwaliteit </vt:lpstr>
      <vt:lpstr>PowerPoint-presentatie</vt:lpstr>
      <vt:lpstr>PowerPoint-presentatie</vt:lpstr>
      <vt:lpstr>Ecologisch Toekomstbeeld</vt:lpstr>
      <vt:lpstr>Kernopgaven Toekomstbeeld EBW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Verdel, K. (Kevin)</dc:creator>
  <cp:lastModifiedBy>Verdel, K. (Kevin)</cp:lastModifiedBy>
  <cp:revision>1</cp:revision>
  <dcterms:created xsi:type="dcterms:W3CDTF">2025-09-24T22:23:59Z</dcterms:created>
  <dcterms:modified xsi:type="dcterms:W3CDTF">2025-09-24T22:24:54Z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Kantoorthema:8</vt:lpwstr>
  </property>
  <property fmtid="{D5CDD505-2E9C-101B-9397-08002B2CF9AE}" pid="3" name="ClassificationContentMarkingFooterText">
    <vt:lpwstr>Intern gebruik</vt:lpwstr>
  </property>
</Properties>
</file>